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80" r:id="rId2"/>
  </p:sldMasterIdLst>
  <p:handoutMasterIdLst>
    <p:handoutMasterId r:id="rId30"/>
  </p:handoutMasterIdLst>
  <p:sldIdLst>
    <p:sldId id="256" r:id="rId3"/>
    <p:sldId id="257" r:id="rId4"/>
    <p:sldId id="260" r:id="rId5"/>
    <p:sldId id="261" r:id="rId6"/>
    <p:sldId id="262" r:id="rId7"/>
    <p:sldId id="263" r:id="rId8"/>
    <p:sldId id="265" r:id="rId9"/>
    <p:sldId id="266" r:id="rId10"/>
    <p:sldId id="268" r:id="rId11"/>
    <p:sldId id="269" r:id="rId12"/>
    <p:sldId id="270" r:id="rId13"/>
    <p:sldId id="271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72" r:id="rId24"/>
    <p:sldId id="283" r:id="rId25"/>
    <p:sldId id="284" r:id="rId26"/>
    <p:sldId id="285" r:id="rId27"/>
    <p:sldId id="286" r:id="rId28"/>
    <p:sldId id="287" r:id="rId29"/>
  </p:sldIdLst>
  <p:sldSz cx="9144000" cy="5143500" type="screen16x9"/>
  <p:notesSz cx="9926638" cy="6797675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Goudy Old Style" panose="02020502050305020303" pitchFamily="18" charset="0"/>
      <p:regular r:id="rId35"/>
      <p:bold r:id="rId36"/>
      <p:italic r:id="rId37"/>
    </p:embeddedFont>
  </p:embeddedFontLst>
  <p:defaultTextStyle>
    <a:defPPr marR="0" lvl="0" algn="l">
      <a:lnSpc>
        <a:spcPct val="100000"/>
      </a:lnSpc>
      <a:spcBef>
        <a:spcPts val="0"/>
      </a:spcBef>
      <a:spcAft>
        <a:spcPts val="0"/>
      </a:spcAft>
    </a:defPPr>
    <a:lvl1pPr marR="0" lv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1pPr>
    <a:lvl2pPr marR="0" lvl="1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2pPr>
    <a:lvl3pPr marR="0" lvl="2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3pPr>
    <a:lvl4pPr marR="0" lvl="3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4pPr>
    <a:lvl5pPr marR="0" lvl="4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5pPr>
    <a:lvl6pPr marR="0" lvl="5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6pPr>
    <a:lvl7pPr marR="0" lvl="6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7pPr>
    <a:lvl8pPr marR="0" lvl="7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8pPr>
    <a:lvl9pPr marR="0" lvl="8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font" Target="fonts/font4.fntdata"/><Relationship Id="rId42" Type="http://schemas.microsoft.com/office/2016/11/relationships/changesInfo" Target="changesInfos/changesInfo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3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6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handoutMaster" Target="handoutMasters/handoutMaster1.xml"/><Relationship Id="rId35" Type="http://schemas.openxmlformats.org/officeDocument/2006/relationships/font" Target="fonts/font5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лена Казакова" userId="73ce1d5f6d9538ab" providerId="LiveId" clId="{EED6EBD3-B41A-4E66-B67B-08B4235238AE}"/>
    <pc:docChg chg="custSel addSld delSld modSld sldOrd">
      <pc:chgData name="Елена Казакова" userId="73ce1d5f6d9538ab" providerId="LiveId" clId="{EED6EBD3-B41A-4E66-B67B-08B4235238AE}" dt="2026-03-01T10:17:23.702" v="267" actId="47"/>
      <pc:docMkLst>
        <pc:docMk/>
      </pc:docMkLst>
      <pc:sldChg chg="del">
        <pc:chgData name="Елена Казакова" userId="73ce1d5f6d9538ab" providerId="LiveId" clId="{EED6EBD3-B41A-4E66-B67B-08B4235238AE}" dt="2026-03-01T10:17:23.702" v="267" actId="47"/>
        <pc:sldMkLst>
          <pc:docMk/>
          <pc:sldMk cId="0" sldId="267"/>
        </pc:sldMkLst>
      </pc:sldChg>
      <pc:sldChg chg="ord">
        <pc:chgData name="Елена Казакова" userId="73ce1d5f6d9538ab" providerId="LiveId" clId="{EED6EBD3-B41A-4E66-B67B-08B4235238AE}" dt="2026-03-01T10:04:58.328" v="266"/>
        <pc:sldMkLst>
          <pc:docMk/>
          <pc:sldMk cId="0" sldId="272"/>
        </pc:sldMkLst>
      </pc:sldChg>
      <pc:sldChg chg="modSp mod">
        <pc:chgData name="Елена Казакова" userId="73ce1d5f6d9538ab" providerId="LiveId" clId="{EED6EBD3-B41A-4E66-B67B-08B4235238AE}" dt="2026-03-01T08:46:47.982" v="162" actId="14100"/>
        <pc:sldMkLst>
          <pc:docMk/>
          <pc:sldMk cId="0" sldId="278"/>
        </pc:sldMkLst>
        <pc:spChg chg="mod">
          <ac:chgData name="Елена Казакова" userId="73ce1d5f6d9538ab" providerId="LiveId" clId="{EED6EBD3-B41A-4E66-B67B-08B4235238AE}" dt="2026-03-01T08:46:47.982" v="162" actId="14100"/>
          <ac:spMkLst>
            <pc:docMk/>
            <pc:sldMk cId="0" sldId="278"/>
            <ac:spMk id="474" creationId="{00000000-0000-0000-0000-000000000000}"/>
          </ac:spMkLst>
        </pc:spChg>
      </pc:sldChg>
      <pc:sldChg chg="del">
        <pc:chgData name="Елена Казакова" userId="73ce1d5f6d9538ab" providerId="LiveId" clId="{EED6EBD3-B41A-4E66-B67B-08B4235238AE}" dt="2026-03-01T09:47:46.531" v="224" actId="47"/>
        <pc:sldMkLst>
          <pc:docMk/>
          <pc:sldMk cId="2570060154" sldId="282"/>
        </pc:sldMkLst>
      </pc:sldChg>
      <pc:sldChg chg="addSp modSp new mod">
        <pc:chgData name="Елена Казакова" userId="73ce1d5f6d9538ab" providerId="LiveId" clId="{EED6EBD3-B41A-4E66-B67B-08B4235238AE}" dt="2026-03-01T08:50:58.165" v="204" actId="1076"/>
        <pc:sldMkLst>
          <pc:docMk/>
          <pc:sldMk cId="760297031" sldId="283"/>
        </pc:sldMkLst>
        <pc:spChg chg="mod">
          <ac:chgData name="Елена Казакова" userId="73ce1d5f6d9538ab" providerId="LiveId" clId="{EED6EBD3-B41A-4E66-B67B-08B4235238AE}" dt="2026-03-01T08:47:58.524" v="166" actId="20577"/>
          <ac:spMkLst>
            <pc:docMk/>
            <pc:sldMk cId="760297031" sldId="283"/>
            <ac:spMk id="2" creationId="{AD15CEAF-0CA1-42B0-901F-0B46EF841EA5}"/>
          </ac:spMkLst>
        </pc:spChg>
        <pc:spChg chg="mod">
          <ac:chgData name="Елена Казакова" userId="73ce1d5f6d9538ab" providerId="LiveId" clId="{EED6EBD3-B41A-4E66-B67B-08B4235238AE}" dt="2026-03-01T08:48:31.523" v="168" actId="368"/>
          <ac:spMkLst>
            <pc:docMk/>
            <pc:sldMk cId="760297031" sldId="283"/>
            <ac:spMk id="3" creationId="{9A1FDE46-E38D-43E6-B3CE-7BDF9994F1B1}"/>
          </ac:spMkLst>
        </pc:spChg>
        <pc:spChg chg="mod">
          <ac:chgData name="Елена Казакова" userId="73ce1d5f6d9538ab" providerId="LiveId" clId="{EED6EBD3-B41A-4E66-B67B-08B4235238AE}" dt="2026-03-01T08:49:12.067" v="170" actId="1076"/>
          <ac:spMkLst>
            <pc:docMk/>
            <pc:sldMk cId="760297031" sldId="283"/>
            <ac:spMk id="4" creationId="{6504B62C-9737-4E81-BF32-A3AB9F90CCD2}"/>
          </ac:spMkLst>
        </pc:spChg>
        <pc:spChg chg="add mod">
          <ac:chgData name="Елена Казакова" userId="73ce1d5f6d9538ab" providerId="LiveId" clId="{EED6EBD3-B41A-4E66-B67B-08B4235238AE}" dt="2026-03-01T08:50:58.165" v="204" actId="1076"/>
          <ac:spMkLst>
            <pc:docMk/>
            <pc:sldMk cId="760297031" sldId="283"/>
            <ac:spMk id="6" creationId="{43795712-AAEA-4765-8C76-33D664D9617B}"/>
          </ac:spMkLst>
        </pc:spChg>
        <pc:spChg chg="add mod">
          <ac:chgData name="Елена Казакова" userId="73ce1d5f6d9538ab" providerId="LiveId" clId="{EED6EBD3-B41A-4E66-B67B-08B4235238AE}" dt="2026-03-01T08:50:48.465" v="202" actId="122"/>
          <ac:spMkLst>
            <pc:docMk/>
            <pc:sldMk cId="760297031" sldId="283"/>
            <ac:spMk id="8" creationId="{89B8F2AE-5C53-4814-88D8-D2BFD8B93AB9}"/>
          </ac:spMkLst>
        </pc:spChg>
      </pc:sldChg>
      <pc:sldChg chg="modSp mod">
        <pc:chgData name="Елена Казакова" userId="73ce1d5f6d9538ab" providerId="LiveId" clId="{EED6EBD3-B41A-4E66-B67B-08B4235238AE}" dt="2026-03-01T08:52:58.270" v="210" actId="20577"/>
        <pc:sldMkLst>
          <pc:docMk/>
          <pc:sldMk cId="4070808050" sldId="284"/>
        </pc:sldMkLst>
        <pc:spChg chg="mod">
          <ac:chgData name="Елена Казакова" userId="73ce1d5f6d9538ab" providerId="LiveId" clId="{EED6EBD3-B41A-4E66-B67B-08B4235238AE}" dt="2026-03-01T08:51:56.119" v="207" actId="122"/>
          <ac:spMkLst>
            <pc:docMk/>
            <pc:sldMk cId="4070808050" sldId="284"/>
            <ac:spMk id="6" creationId="{43795712-AAEA-4765-8C76-33D664D9617B}"/>
          </ac:spMkLst>
        </pc:spChg>
        <pc:spChg chg="mod">
          <ac:chgData name="Елена Казакова" userId="73ce1d5f6d9538ab" providerId="LiveId" clId="{EED6EBD3-B41A-4E66-B67B-08B4235238AE}" dt="2026-03-01T08:52:58.270" v="210" actId="20577"/>
          <ac:spMkLst>
            <pc:docMk/>
            <pc:sldMk cId="4070808050" sldId="284"/>
            <ac:spMk id="8" creationId="{89B8F2AE-5C53-4814-88D8-D2BFD8B93AB9}"/>
          </ac:spMkLst>
        </pc:spChg>
      </pc:sldChg>
      <pc:sldChg chg="addSp delSp modSp mod">
        <pc:chgData name="Елена Казакова" userId="73ce1d5f6d9538ab" providerId="LiveId" clId="{EED6EBD3-B41A-4E66-B67B-08B4235238AE}" dt="2026-03-01T09:48:33.505" v="264" actId="20577"/>
        <pc:sldMkLst>
          <pc:docMk/>
          <pc:sldMk cId="3386434997" sldId="285"/>
        </pc:sldMkLst>
        <pc:spChg chg="mod">
          <ac:chgData name="Елена Казакова" userId="73ce1d5f6d9538ab" providerId="LiveId" clId="{EED6EBD3-B41A-4E66-B67B-08B4235238AE}" dt="2026-03-01T08:53:55.406" v="212"/>
          <ac:spMkLst>
            <pc:docMk/>
            <pc:sldMk cId="3386434997" sldId="285"/>
            <ac:spMk id="6" creationId="{43795712-AAEA-4765-8C76-33D664D9617B}"/>
          </ac:spMkLst>
        </pc:spChg>
        <pc:spChg chg="del mod">
          <ac:chgData name="Елена Казакова" userId="73ce1d5f6d9538ab" providerId="LiveId" clId="{EED6EBD3-B41A-4E66-B67B-08B4235238AE}" dt="2026-03-01T09:44:13.590" v="214" actId="478"/>
          <ac:spMkLst>
            <pc:docMk/>
            <pc:sldMk cId="3386434997" sldId="285"/>
            <ac:spMk id="8" creationId="{89B8F2AE-5C53-4814-88D8-D2BFD8B93AB9}"/>
          </ac:spMkLst>
        </pc:spChg>
        <pc:spChg chg="add mod">
          <ac:chgData name="Елена Казакова" userId="73ce1d5f6d9538ab" providerId="LiveId" clId="{EED6EBD3-B41A-4E66-B67B-08B4235238AE}" dt="2026-03-01T09:48:33.505" v="264" actId="20577"/>
          <ac:spMkLst>
            <pc:docMk/>
            <pc:sldMk cId="3386434997" sldId="285"/>
            <ac:spMk id="9" creationId="{554B95C2-F5FE-45D4-8463-A58D3605FCAD}"/>
          </ac:spMkLst>
        </pc:spChg>
      </pc:sldChg>
      <pc:sldChg chg="modSp mod">
        <pc:chgData name="Елена Казакова" userId="73ce1d5f6d9538ab" providerId="LiveId" clId="{EED6EBD3-B41A-4E66-B67B-08B4235238AE}" dt="2026-03-01T09:45:21.542" v="219"/>
        <pc:sldMkLst>
          <pc:docMk/>
          <pc:sldMk cId="1979964994" sldId="286"/>
        </pc:sldMkLst>
        <pc:spChg chg="mod">
          <ac:chgData name="Елена Казакова" userId="73ce1d5f6d9538ab" providerId="LiveId" clId="{EED6EBD3-B41A-4E66-B67B-08B4235238AE}" dt="2026-03-01T09:44:44.671" v="217" actId="122"/>
          <ac:spMkLst>
            <pc:docMk/>
            <pc:sldMk cId="1979964994" sldId="286"/>
            <ac:spMk id="6" creationId="{43795712-AAEA-4765-8C76-33D664D9617B}"/>
          </ac:spMkLst>
        </pc:spChg>
        <pc:spChg chg="mod">
          <ac:chgData name="Елена Казакова" userId="73ce1d5f6d9538ab" providerId="LiveId" clId="{EED6EBD3-B41A-4E66-B67B-08B4235238AE}" dt="2026-03-01T09:45:21.542" v="219"/>
          <ac:spMkLst>
            <pc:docMk/>
            <pc:sldMk cId="1979964994" sldId="286"/>
            <ac:spMk id="8" creationId="{89B8F2AE-5C53-4814-88D8-D2BFD8B93AB9}"/>
          </ac:spMkLst>
        </pc:spChg>
      </pc:sldChg>
      <pc:sldChg chg="modSp mod">
        <pc:chgData name="Елена Казакова" userId="73ce1d5f6d9538ab" providerId="LiveId" clId="{EED6EBD3-B41A-4E66-B67B-08B4235238AE}" dt="2026-03-01T09:46:37.487" v="223"/>
        <pc:sldMkLst>
          <pc:docMk/>
          <pc:sldMk cId="2506148345" sldId="287"/>
        </pc:sldMkLst>
        <pc:spChg chg="mod">
          <ac:chgData name="Елена Казакова" userId="73ce1d5f6d9538ab" providerId="LiveId" clId="{EED6EBD3-B41A-4E66-B67B-08B4235238AE}" dt="2026-03-01T09:45:51.766" v="221"/>
          <ac:spMkLst>
            <pc:docMk/>
            <pc:sldMk cId="2506148345" sldId="287"/>
            <ac:spMk id="6" creationId="{43795712-AAEA-4765-8C76-33D664D9617B}"/>
          </ac:spMkLst>
        </pc:spChg>
        <pc:spChg chg="mod">
          <ac:chgData name="Елена Казакова" userId="73ce1d5f6d9538ab" providerId="LiveId" clId="{EED6EBD3-B41A-4E66-B67B-08B4235238AE}" dt="2026-03-01T09:46:37.487" v="223"/>
          <ac:spMkLst>
            <pc:docMk/>
            <pc:sldMk cId="2506148345" sldId="287"/>
            <ac:spMk id="8" creationId="{89B8F2AE-5C53-4814-88D8-D2BFD8B93AB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39884"/>
          </a:xfrm>
          <a:prstGeom prst="rect">
            <a:avLst/>
          </a:prstGeom>
        </p:spPr>
        <p:txBody>
          <a:bodyPr vert="horz" lIns="107031" tIns="53515" rIns="107031" bIns="53515" rtlCol="0"/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372" y="1"/>
            <a:ext cx="4301543" cy="339884"/>
          </a:xfrm>
          <a:prstGeom prst="rect">
            <a:avLst/>
          </a:prstGeom>
        </p:spPr>
        <p:txBody>
          <a:bodyPr vert="horz" lIns="107031" tIns="53515" rIns="107031" bIns="53515" rtlCol="0"/>
          <a:lstStyle>
            <a:lvl1pPr algn="r">
              <a:defRPr sz="1400"/>
            </a:lvl1pPr>
          </a:lstStyle>
          <a:p>
            <a:fld id="{157172FE-BA97-47C6-9F52-E9B2F1972294}" type="datetimeFigureOut">
              <a:rPr lang="ru-RU" smtClean="0"/>
              <a:t>02.03.2026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7792"/>
            <a:ext cx="4301543" cy="339884"/>
          </a:xfrm>
          <a:prstGeom prst="rect">
            <a:avLst/>
          </a:prstGeom>
        </p:spPr>
        <p:txBody>
          <a:bodyPr vert="horz" lIns="107031" tIns="53515" rIns="107031" bIns="53515" rtlCol="0" anchor="b"/>
          <a:lstStyle>
            <a:lvl1pPr algn="l">
              <a:defRPr sz="14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372" y="6457792"/>
            <a:ext cx="4301543" cy="339884"/>
          </a:xfrm>
          <a:prstGeom prst="rect">
            <a:avLst/>
          </a:prstGeom>
        </p:spPr>
        <p:txBody>
          <a:bodyPr vert="horz" lIns="107031" tIns="53515" rIns="107031" bIns="53515" rtlCol="0" anchor="b"/>
          <a:lstStyle>
            <a:lvl1pPr algn="r">
              <a:defRPr sz="1400"/>
            </a:lvl1pPr>
          </a:lstStyle>
          <a:p>
            <a:fld id="{8555658D-6883-450B-8D5F-F7D2641407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4663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Ваш макет 5" userDrawn="1">
  <p:cSld name="CUSTOM_4"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" name="Google Shape;10;p11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8071601" y="193588"/>
            <a:ext cx="835476" cy="638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title and description" userDrawn="1">
  <p:cSld name="SECTION_TITLE_AND_DESCRI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" name="Google Shape;12;p20"/>
          <p:cNvSpPr/>
          <p:nvPr/>
        </p:nvSpPr>
        <p:spPr bwMode="auto"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Google Shape;13;p20"/>
          <p:cNvSpPr txBox="1">
            <a:spLocks noGrp="1"/>
          </p:cNvSpPr>
          <p:nvPr>
            <p:ph type="title"/>
          </p:nvPr>
        </p:nvSpPr>
        <p:spPr bwMode="auto">
          <a:xfrm>
            <a:off x="265500" y="515625"/>
            <a:ext cx="4045199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Golos Text SemiBold"/>
              <a:buNone/>
              <a:defRPr sz="3000">
                <a:latin typeface="Golos Text SemiBold"/>
                <a:ea typeface="Golos Text SemiBold"/>
                <a:cs typeface="Golos Tex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0"/>
          <p:cNvSpPr txBox="1">
            <a:spLocks noGrp="1"/>
          </p:cNvSpPr>
          <p:nvPr>
            <p:ph type="subTitle" idx="1"/>
          </p:nvPr>
        </p:nvSpPr>
        <p:spPr bwMode="auto">
          <a:xfrm>
            <a:off x="265500" y="2180275"/>
            <a:ext cx="4045199" cy="1235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0"/>
          <p:cNvSpPr txBox="1">
            <a:spLocks noGrp="1"/>
          </p:cNvSpPr>
          <p:nvPr>
            <p:ph type="body" idx="2"/>
          </p:nvPr>
        </p:nvSpPr>
        <p:spPr bwMode="auto">
          <a:xfrm>
            <a:off x="4939500" y="1457412"/>
            <a:ext cx="3837000" cy="334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olos Text"/>
              <a:buChar char="●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○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■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●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○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■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●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○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■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6" name="Google Shape;16;p20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17" name="Google Shape;17;p20"/>
          <p:cNvCxnSpPr>
            <a:cxnSpLocks/>
          </p:cNvCxnSpPr>
          <p:nvPr/>
        </p:nvCxnSpPr>
        <p:spPr bwMode="auto">
          <a:xfrm>
            <a:off x="341694" y="2052324"/>
            <a:ext cx="38616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8" name="Google Shape;18;p20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8071601" y="193588"/>
            <a:ext cx="835476" cy="638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userDrawn="1">
  <p:cSld name="TITLE_AND_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>
            <a:spLocks noGrp="1"/>
          </p:cNvSpPr>
          <p:nvPr>
            <p:ph type="body" idx="1"/>
          </p:nvPr>
        </p:nvSpPr>
        <p:spPr bwMode="auto">
          <a:xfrm>
            <a:off x="386475" y="1494500"/>
            <a:ext cx="8520600" cy="30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Golos Text"/>
              <a:buChar char="■"/>
              <a:defRPr>
                <a:latin typeface="Golos Text"/>
                <a:ea typeface="Golos Text"/>
                <a:cs typeface="Golos Text"/>
              </a:defRPr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⃞"/>
              <a:defRPr>
                <a:latin typeface="Golos Text"/>
                <a:ea typeface="Golos Text"/>
                <a:cs typeface="Golos Text"/>
              </a:defRPr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</a:defRPr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⃞"/>
              <a:defRPr>
                <a:latin typeface="Golos Text"/>
                <a:ea typeface="Golos Text"/>
                <a:cs typeface="Golos Text"/>
              </a:defRPr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</a:defRPr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⃞"/>
              <a:defRPr>
                <a:latin typeface="Golos Text"/>
                <a:ea typeface="Golos Text"/>
                <a:cs typeface="Golos Text"/>
              </a:defRPr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●"/>
              <a:defRPr>
                <a:latin typeface="Golos Text"/>
                <a:ea typeface="Golos Text"/>
                <a:cs typeface="Golos Text"/>
              </a:defRPr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○"/>
              <a:defRPr>
                <a:latin typeface="Golos Text"/>
                <a:ea typeface="Golos Text"/>
                <a:cs typeface="Golos Text"/>
              </a:defRPr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22" name="Google Shape;22;p14"/>
          <p:cNvCxnSpPr>
            <a:cxnSpLocks/>
          </p:cNvCxnSpPr>
          <p:nvPr/>
        </p:nvCxnSpPr>
        <p:spPr bwMode="auto">
          <a:xfrm>
            <a:off x="521494" y="1197525"/>
            <a:ext cx="6806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3" name="Google Shape;23;p14"/>
          <p:cNvSpPr txBox="1">
            <a:spLocks noGrp="1"/>
          </p:cNvSpPr>
          <p:nvPr>
            <p:ph type="title"/>
          </p:nvPr>
        </p:nvSpPr>
        <p:spPr bwMode="auto">
          <a:xfrm>
            <a:off x="433375" y="568225"/>
            <a:ext cx="669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Golos Text SemiBold"/>
              <a:buNone/>
              <a:defRPr sz="2500">
                <a:latin typeface="Golos Text SemiBold"/>
                <a:ea typeface="Golos Text SemiBold"/>
                <a:cs typeface="Golos Tex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24" name="Google Shape;24;p14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755650" y="3516925"/>
            <a:ext cx="483710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4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8071600" y="193275"/>
            <a:ext cx="835476" cy="6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Caption" userDrawn="1">
  <p:cSld name="CAPTION_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" name="Google Shape;27;p21"/>
          <p:cNvSpPr txBox="1">
            <a:spLocks noGrp="1"/>
          </p:cNvSpPr>
          <p:nvPr>
            <p:ph type="body" idx="1"/>
          </p:nvPr>
        </p:nvSpPr>
        <p:spPr bwMode="auto">
          <a:xfrm>
            <a:off x="433375" y="445172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Golos Text"/>
              <a:buNone/>
              <a:defRPr sz="1000">
                <a:latin typeface="Golos Text"/>
                <a:ea typeface="Golos Text"/>
                <a:cs typeface="Golos Tex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28" name="Google Shape;28;p21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cxnSp>
        <p:nvCxnSpPr>
          <p:cNvPr id="29" name="Google Shape;29;p21"/>
          <p:cNvCxnSpPr>
            <a:cxnSpLocks/>
          </p:cNvCxnSpPr>
          <p:nvPr/>
        </p:nvCxnSpPr>
        <p:spPr bwMode="auto">
          <a:xfrm>
            <a:off x="521494" y="1197525"/>
            <a:ext cx="6806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0" name="Google Shape;30;p21"/>
          <p:cNvSpPr txBox="1">
            <a:spLocks noGrp="1"/>
          </p:cNvSpPr>
          <p:nvPr>
            <p:ph type="title"/>
          </p:nvPr>
        </p:nvSpPr>
        <p:spPr bwMode="auto">
          <a:xfrm>
            <a:off x="433375" y="568225"/>
            <a:ext cx="669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Golos Text SemiBold"/>
              <a:buNone/>
              <a:defRPr sz="2500">
                <a:latin typeface="Golos Text SemiBold"/>
                <a:ea typeface="Golos Text SemiBold"/>
                <a:cs typeface="Golos Tex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31" name="Google Shape;31;p2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8071600" y="193275"/>
            <a:ext cx="835476" cy="6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two columns" type="twoColTx" userDrawn="1">
  <p:cSld name="TITLE_AND_TWO_COLUMNS"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3" name="Google Shape;33;p17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34" name="Google Shape;34;p17"/>
          <p:cNvSpPr txBox="1">
            <a:spLocks noGrp="1"/>
          </p:cNvSpPr>
          <p:nvPr>
            <p:ph type="body" idx="1"/>
          </p:nvPr>
        </p:nvSpPr>
        <p:spPr bwMode="auto">
          <a:xfrm>
            <a:off x="386475" y="1494500"/>
            <a:ext cx="8520600" cy="307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olos Text"/>
              <a:buChar char="■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⃞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■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⃞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■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⃞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●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○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Golos Text"/>
              <a:buChar char="■"/>
              <a:defRPr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35" name="Google Shape;35;p17"/>
          <p:cNvCxnSpPr>
            <a:cxnSpLocks/>
          </p:cNvCxnSpPr>
          <p:nvPr/>
        </p:nvCxnSpPr>
        <p:spPr bwMode="auto">
          <a:xfrm>
            <a:off x="521494" y="1197525"/>
            <a:ext cx="68061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6" name="Google Shape;36;p17"/>
          <p:cNvSpPr txBox="1">
            <a:spLocks noGrp="1"/>
          </p:cNvSpPr>
          <p:nvPr>
            <p:ph type="title"/>
          </p:nvPr>
        </p:nvSpPr>
        <p:spPr bwMode="auto">
          <a:xfrm>
            <a:off x="433375" y="568225"/>
            <a:ext cx="669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olos Text SemiBold"/>
              <a:buNone/>
              <a:defRPr sz="250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37" name="Google Shape;37;p17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8071601" y="193588"/>
            <a:ext cx="835476" cy="638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only" type="titleOnly" userDrawn="1">
  <p:cSld name="TITLE_ONLY">
    <p:bg>
      <p:bgPr>
        <a:blipFill>
          <a:blip r:embed="rId2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9" name="Google Shape;39;p18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sp>
        <p:nvSpPr>
          <p:cNvPr id="40" name="Google Shape;40;p18"/>
          <p:cNvSpPr txBox="1">
            <a:spLocks noGrp="1"/>
          </p:cNvSpPr>
          <p:nvPr>
            <p:ph type="title"/>
          </p:nvPr>
        </p:nvSpPr>
        <p:spPr bwMode="auto">
          <a:xfrm>
            <a:off x="433375" y="568225"/>
            <a:ext cx="669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olos Text SemiBold"/>
              <a:buNone/>
              <a:defRPr sz="250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9pPr>
          </a:lstStyle>
          <a:p>
            <a:pPr>
              <a:defRPr/>
            </a:pPr>
            <a:endParaRPr/>
          </a:p>
        </p:txBody>
      </p:sp>
      <p:cxnSp>
        <p:nvCxnSpPr>
          <p:cNvPr id="41" name="Google Shape;41;p18"/>
          <p:cNvCxnSpPr>
            <a:cxnSpLocks/>
          </p:cNvCxnSpPr>
          <p:nvPr/>
        </p:nvCxnSpPr>
        <p:spPr bwMode="auto">
          <a:xfrm>
            <a:off x="521494" y="1197525"/>
            <a:ext cx="68061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42" name="Google Shape;42;p18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8071601" y="193588"/>
            <a:ext cx="835476" cy="6381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Ваш макет 2" userDrawn="1">
  <p:cSld name="CUSTOM_1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44" name="Google Shape;44;p24"/>
          <p:cNvCxnSpPr>
            <a:cxnSpLocks/>
          </p:cNvCxnSpPr>
          <p:nvPr/>
        </p:nvCxnSpPr>
        <p:spPr bwMode="auto">
          <a:xfrm>
            <a:off x="521494" y="1197525"/>
            <a:ext cx="6806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5" name="Google Shape;45;p24"/>
          <p:cNvSpPr txBox="1">
            <a:spLocks noGrp="1"/>
          </p:cNvSpPr>
          <p:nvPr>
            <p:ph type="title"/>
          </p:nvPr>
        </p:nvSpPr>
        <p:spPr bwMode="auto">
          <a:xfrm>
            <a:off x="433375" y="568225"/>
            <a:ext cx="669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Golos Text SemiBold"/>
              <a:buNone/>
              <a:defRPr sz="2500">
                <a:latin typeface="Golos Text SemiBold"/>
                <a:ea typeface="Golos Text SemiBold"/>
                <a:cs typeface="Golos Tex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46" name="Google Shape;46;p24"/>
          <p:cNvSpPr/>
          <p:nvPr/>
        </p:nvSpPr>
        <p:spPr bwMode="auto">
          <a:xfrm>
            <a:off x="465425" y="1451689"/>
            <a:ext cx="2340900" cy="3009600"/>
          </a:xfrm>
          <a:prstGeom prst="roundRect">
            <a:avLst>
              <a:gd name="adj" fmla="val 428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7" name="Google Shape;47;p24"/>
          <p:cNvSpPr/>
          <p:nvPr/>
        </p:nvSpPr>
        <p:spPr bwMode="auto">
          <a:xfrm>
            <a:off x="5729425" y="1451689"/>
            <a:ext cx="2340900" cy="3009600"/>
          </a:xfrm>
          <a:prstGeom prst="roundRect">
            <a:avLst>
              <a:gd name="adj" fmla="val 428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" name="Google Shape;48;p24"/>
          <p:cNvSpPr/>
          <p:nvPr/>
        </p:nvSpPr>
        <p:spPr bwMode="auto">
          <a:xfrm>
            <a:off x="3097425" y="1439000"/>
            <a:ext cx="2340900" cy="3009600"/>
          </a:xfrm>
          <a:prstGeom prst="roundRect">
            <a:avLst>
              <a:gd name="adj" fmla="val 428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9" name="Google Shape;49;p24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2339147" y="3748825"/>
            <a:ext cx="467168" cy="77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24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4956541" y="3685316"/>
            <a:ext cx="557976" cy="77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24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7577265" y="3723528"/>
            <a:ext cx="557975" cy="801263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24"/>
          <p:cNvSpPr txBox="1">
            <a:spLocks noGrp="1"/>
          </p:cNvSpPr>
          <p:nvPr>
            <p:ph type="subTitle" idx="1"/>
          </p:nvPr>
        </p:nvSpPr>
        <p:spPr bwMode="auto">
          <a:xfrm>
            <a:off x="622275" y="1684775"/>
            <a:ext cx="2006100" cy="18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3" name="Google Shape;53;p24"/>
          <p:cNvSpPr txBox="1">
            <a:spLocks noGrp="1"/>
          </p:cNvSpPr>
          <p:nvPr>
            <p:ph type="subTitle" idx="2"/>
          </p:nvPr>
        </p:nvSpPr>
        <p:spPr bwMode="auto">
          <a:xfrm>
            <a:off x="3264825" y="1647150"/>
            <a:ext cx="2006100" cy="18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4" name="Google Shape;54;p24"/>
          <p:cNvSpPr txBox="1">
            <a:spLocks noGrp="1"/>
          </p:cNvSpPr>
          <p:nvPr>
            <p:ph type="subTitle" idx="3"/>
          </p:nvPr>
        </p:nvSpPr>
        <p:spPr bwMode="auto">
          <a:xfrm>
            <a:off x="5907375" y="1647150"/>
            <a:ext cx="2006100" cy="18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55" name="Google Shape;55;p24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8071600" y="193275"/>
            <a:ext cx="835476" cy="6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One column text" userDrawn="1">
  <p:cSld name="ONE_COLUMN_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7" name="Google Shape;57;p19"/>
          <p:cNvSpPr txBox="1">
            <a:spLocks noGrp="1"/>
          </p:cNvSpPr>
          <p:nvPr>
            <p:ph type="body" idx="1"/>
          </p:nvPr>
        </p:nvSpPr>
        <p:spPr bwMode="auto">
          <a:xfrm>
            <a:off x="311700" y="2068625"/>
            <a:ext cx="4331100" cy="23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Font typeface="Golos Text"/>
              <a:buChar char="●"/>
              <a:defRPr sz="1200">
                <a:latin typeface="Golos Text"/>
                <a:ea typeface="Golos Text"/>
                <a:cs typeface="Golos Text"/>
              </a:defRPr>
            </a:lvl1pPr>
            <a:lvl2pPr marL="914400" lvl="1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Font typeface="Golos Text"/>
              <a:buChar char="○"/>
              <a:defRPr sz="1200">
                <a:latin typeface="Golos Text"/>
                <a:ea typeface="Golos Text"/>
                <a:cs typeface="Golos Text"/>
              </a:defRPr>
            </a:lvl2pPr>
            <a:lvl3pPr marL="1371600" lvl="2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Font typeface="Golos Text"/>
              <a:buChar char="■"/>
              <a:defRPr sz="1200">
                <a:latin typeface="Golos Text"/>
                <a:ea typeface="Golos Text"/>
                <a:cs typeface="Golos Text"/>
              </a:defRPr>
            </a:lvl3pPr>
            <a:lvl4pPr marL="1828800" lvl="3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Font typeface="Golos Text"/>
              <a:buChar char="●"/>
              <a:defRPr sz="1200">
                <a:latin typeface="Golos Text"/>
                <a:ea typeface="Golos Text"/>
                <a:cs typeface="Golos Text"/>
              </a:defRPr>
            </a:lvl4pPr>
            <a:lvl5pPr marL="2286000" lvl="4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Font typeface="Golos Text"/>
              <a:buChar char="○"/>
              <a:defRPr sz="1200">
                <a:latin typeface="Golos Text"/>
                <a:ea typeface="Golos Text"/>
                <a:cs typeface="Golos Text"/>
              </a:defRPr>
            </a:lvl5pPr>
            <a:lvl6pPr marL="2743200" lvl="5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Font typeface="Golos Text"/>
              <a:buChar char="■"/>
              <a:defRPr sz="1200">
                <a:latin typeface="Golos Text"/>
                <a:ea typeface="Golos Text"/>
                <a:cs typeface="Golos Text"/>
              </a:defRPr>
            </a:lvl6pPr>
            <a:lvl7pPr marL="3200400" lvl="6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Font typeface="Golos Text"/>
              <a:buChar char="●"/>
              <a:defRPr sz="1200">
                <a:latin typeface="Golos Text"/>
                <a:ea typeface="Golos Text"/>
                <a:cs typeface="Golos Text"/>
              </a:defRPr>
            </a:lvl7pPr>
            <a:lvl8pPr marL="3657600" lvl="7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Font typeface="Golos Text"/>
              <a:buChar char="○"/>
              <a:defRPr sz="1200">
                <a:latin typeface="Golos Text"/>
                <a:ea typeface="Golos Text"/>
                <a:cs typeface="Golos Text"/>
              </a:defRPr>
            </a:lvl8pPr>
            <a:lvl9pPr marL="4114800" lvl="8" indent="-3048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200"/>
              <a:buFont typeface="Golos Text"/>
              <a:buChar char="■"/>
              <a:defRPr sz="1200">
                <a:latin typeface="Golos Text"/>
                <a:ea typeface="Golos Text"/>
                <a:cs typeface="Golos Tex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59" name="Google Shape;59;p19"/>
          <p:cNvGrpSpPr/>
          <p:nvPr/>
        </p:nvGrpSpPr>
        <p:grpSpPr bwMode="auto">
          <a:xfrm rot="-9835131" flipH="1">
            <a:off x="-1697097" y="-4481813"/>
            <a:ext cx="5965233" cy="6403533"/>
            <a:chOff x="-2717940" y="117390"/>
            <a:chExt cx="6052604" cy="5665673"/>
          </a:xfrm>
        </p:grpSpPr>
        <p:sp>
          <p:nvSpPr>
            <p:cNvPr id="60" name="Google Shape;60;p19"/>
            <p:cNvSpPr/>
            <p:nvPr/>
          </p:nvSpPr>
          <p:spPr bwMode="auto">
            <a:xfrm>
              <a:off x="-2630334" y="117390"/>
              <a:ext cx="5964998" cy="5665673"/>
            </a:xfrm>
            <a:custGeom>
              <a:avLst/>
              <a:gdLst/>
              <a:ahLst/>
              <a:cxnLst/>
              <a:rect l="l" t="t" r="r" b="b"/>
              <a:pathLst>
                <a:path w="2761573" h="3352469" extrusionOk="0">
                  <a:moveTo>
                    <a:pt x="585221" y="377492"/>
                  </a:moveTo>
                  <a:cubicBezTo>
                    <a:pt x="758957" y="100124"/>
                    <a:pt x="854969" y="68120"/>
                    <a:pt x="1042421" y="20876"/>
                  </a:cubicBezTo>
                  <a:cubicBezTo>
                    <a:pt x="1229873" y="-26368"/>
                    <a:pt x="1466093" y="10208"/>
                    <a:pt x="1709933" y="94028"/>
                  </a:cubicBezTo>
                  <a:cubicBezTo>
                    <a:pt x="1953773" y="177848"/>
                    <a:pt x="2330201" y="369872"/>
                    <a:pt x="2505461" y="523796"/>
                  </a:cubicBezTo>
                  <a:cubicBezTo>
                    <a:pt x="2680721" y="677720"/>
                    <a:pt x="2764541" y="846884"/>
                    <a:pt x="2761493" y="1017572"/>
                  </a:cubicBezTo>
                  <a:cubicBezTo>
                    <a:pt x="2758445" y="1188260"/>
                    <a:pt x="2555753" y="1398572"/>
                    <a:pt x="2487173" y="1547924"/>
                  </a:cubicBezTo>
                  <a:cubicBezTo>
                    <a:pt x="2418593" y="1697276"/>
                    <a:pt x="2366777" y="1807004"/>
                    <a:pt x="2350013" y="1913684"/>
                  </a:cubicBezTo>
                  <a:cubicBezTo>
                    <a:pt x="2333249" y="2020364"/>
                    <a:pt x="2353061" y="2104184"/>
                    <a:pt x="2386589" y="2188004"/>
                  </a:cubicBezTo>
                  <a:cubicBezTo>
                    <a:pt x="2420117" y="2271824"/>
                    <a:pt x="2531369" y="2314496"/>
                    <a:pt x="2551181" y="2416604"/>
                  </a:cubicBezTo>
                  <a:cubicBezTo>
                    <a:pt x="2570993" y="2518712"/>
                    <a:pt x="2545085" y="2680256"/>
                    <a:pt x="2505461" y="2800652"/>
                  </a:cubicBezTo>
                  <a:cubicBezTo>
                    <a:pt x="2465837" y="2921048"/>
                    <a:pt x="2389637" y="3053636"/>
                    <a:pt x="2313437" y="3138980"/>
                  </a:cubicBezTo>
                  <a:cubicBezTo>
                    <a:pt x="2237237" y="3224324"/>
                    <a:pt x="2168657" y="3286808"/>
                    <a:pt x="2048261" y="3312716"/>
                  </a:cubicBezTo>
                  <a:cubicBezTo>
                    <a:pt x="1927865" y="3338624"/>
                    <a:pt x="1661165" y="3295952"/>
                    <a:pt x="1591061" y="3294428"/>
                  </a:cubicBezTo>
                  <a:cubicBezTo>
                    <a:pt x="1520957" y="3292904"/>
                    <a:pt x="1793753" y="3419396"/>
                    <a:pt x="1627637" y="3303572"/>
                  </a:cubicBezTo>
                  <a:cubicBezTo>
                    <a:pt x="1461521" y="3187748"/>
                    <a:pt x="862589" y="2850944"/>
                    <a:pt x="594365" y="2599484"/>
                  </a:cubicBezTo>
                  <a:cubicBezTo>
                    <a:pt x="326141" y="2348024"/>
                    <a:pt x="1529" y="2055416"/>
                    <a:pt x="5" y="1685084"/>
                  </a:cubicBezTo>
                  <a:cubicBezTo>
                    <a:pt x="-1519" y="1314752"/>
                    <a:pt x="411485" y="654860"/>
                    <a:pt x="585221" y="377492"/>
                  </a:cubicBezTo>
                  <a:close/>
                </a:path>
              </a:pathLst>
            </a:custGeom>
            <a:solidFill>
              <a:srgbClr val="FB2477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61;p19"/>
            <p:cNvSpPr/>
            <p:nvPr/>
          </p:nvSpPr>
          <p:spPr bwMode="auto">
            <a:xfrm>
              <a:off x="-2717940" y="240028"/>
              <a:ext cx="5764784" cy="5171183"/>
            </a:xfrm>
            <a:custGeom>
              <a:avLst/>
              <a:gdLst/>
              <a:ahLst/>
              <a:cxnLst/>
              <a:rect l="l" t="t" r="r" b="b"/>
              <a:pathLst>
                <a:path w="2761573" h="3352469" extrusionOk="0">
                  <a:moveTo>
                    <a:pt x="585221" y="377492"/>
                  </a:moveTo>
                  <a:cubicBezTo>
                    <a:pt x="758957" y="100124"/>
                    <a:pt x="854969" y="68120"/>
                    <a:pt x="1042421" y="20876"/>
                  </a:cubicBezTo>
                  <a:cubicBezTo>
                    <a:pt x="1229873" y="-26368"/>
                    <a:pt x="1466093" y="10208"/>
                    <a:pt x="1709933" y="94028"/>
                  </a:cubicBezTo>
                  <a:cubicBezTo>
                    <a:pt x="1953773" y="177848"/>
                    <a:pt x="2330201" y="369872"/>
                    <a:pt x="2505461" y="523796"/>
                  </a:cubicBezTo>
                  <a:cubicBezTo>
                    <a:pt x="2680721" y="677720"/>
                    <a:pt x="2764541" y="846884"/>
                    <a:pt x="2761493" y="1017572"/>
                  </a:cubicBezTo>
                  <a:cubicBezTo>
                    <a:pt x="2758445" y="1188260"/>
                    <a:pt x="2555753" y="1398572"/>
                    <a:pt x="2487173" y="1547924"/>
                  </a:cubicBezTo>
                  <a:cubicBezTo>
                    <a:pt x="2418593" y="1697276"/>
                    <a:pt x="2366777" y="1807004"/>
                    <a:pt x="2350013" y="1913684"/>
                  </a:cubicBezTo>
                  <a:cubicBezTo>
                    <a:pt x="2333249" y="2020364"/>
                    <a:pt x="2353061" y="2104184"/>
                    <a:pt x="2386589" y="2188004"/>
                  </a:cubicBezTo>
                  <a:cubicBezTo>
                    <a:pt x="2420117" y="2271824"/>
                    <a:pt x="2531369" y="2314496"/>
                    <a:pt x="2551181" y="2416604"/>
                  </a:cubicBezTo>
                  <a:cubicBezTo>
                    <a:pt x="2570993" y="2518712"/>
                    <a:pt x="2545085" y="2680256"/>
                    <a:pt x="2505461" y="2800652"/>
                  </a:cubicBezTo>
                  <a:cubicBezTo>
                    <a:pt x="2465837" y="2921048"/>
                    <a:pt x="2389637" y="3053636"/>
                    <a:pt x="2313437" y="3138980"/>
                  </a:cubicBezTo>
                  <a:cubicBezTo>
                    <a:pt x="2237237" y="3224324"/>
                    <a:pt x="2168657" y="3286808"/>
                    <a:pt x="2048261" y="3312716"/>
                  </a:cubicBezTo>
                  <a:cubicBezTo>
                    <a:pt x="1927865" y="3338624"/>
                    <a:pt x="1661165" y="3295952"/>
                    <a:pt x="1591061" y="3294428"/>
                  </a:cubicBezTo>
                  <a:cubicBezTo>
                    <a:pt x="1520957" y="3292904"/>
                    <a:pt x="1793753" y="3419396"/>
                    <a:pt x="1627637" y="3303572"/>
                  </a:cubicBezTo>
                  <a:cubicBezTo>
                    <a:pt x="1461521" y="3187748"/>
                    <a:pt x="862589" y="2850944"/>
                    <a:pt x="594365" y="2599484"/>
                  </a:cubicBezTo>
                  <a:cubicBezTo>
                    <a:pt x="326141" y="2348024"/>
                    <a:pt x="1529" y="2055416"/>
                    <a:pt x="5" y="1685084"/>
                  </a:cubicBezTo>
                  <a:cubicBezTo>
                    <a:pt x="-1519" y="1314752"/>
                    <a:pt x="411485" y="654860"/>
                    <a:pt x="585221" y="377492"/>
                  </a:cubicBezTo>
                  <a:close/>
                </a:path>
              </a:pathLst>
            </a:custGeom>
            <a:solidFill>
              <a:srgbClr val="F21A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2" name="Google Shape;62;p19"/>
            <p:cNvSpPr/>
            <p:nvPr/>
          </p:nvSpPr>
          <p:spPr bwMode="auto">
            <a:xfrm>
              <a:off x="-1780053" y="438549"/>
              <a:ext cx="4314958" cy="4735362"/>
            </a:xfrm>
            <a:custGeom>
              <a:avLst/>
              <a:gdLst/>
              <a:ahLst/>
              <a:cxnLst/>
              <a:rect l="l" t="t" r="r" b="b"/>
              <a:pathLst>
                <a:path w="2761573" h="3352469" extrusionOk="0">
                  <a:moveTo>
                    <a:pt x="585221" y="377492"/>
                  </a:moveTo>
                  <a:cubicBezTo>
                    <a:pt x="758957" y="100124"/>
                    <a:pt x="854969" y="68120"/>
                    <a:pt x="1042421" y="20876"/>
                  </a:cubicBezTo>
                  <a:cubicBezTo>
                    <a:pt x="1229873" y="-26368"/>
                    <a:pt x="1466093" y="10208"/>
                    <a:pt x="1709933" y="94028"/>
                  </a:cubicBezTo>
                  <a:cubicBezTo>
                    <a:pt x="1953773" y="177848"/>
                    <a:pt x="2330201" y="369872"/>
                    <a:pt x="2505461" y="523796"/>
                  </a:cubicBezTo>
                  <a:cubicBezTo>
                    <a:pt x="2680721" y="677720"/>
                    <a:pt x="2764541" y="846884"/>
                    <a:pt x="2761493" y="1017572"/>
                  </a:cubicBezTo>
                  <a:cubicBezTo>
                    <a:pt x="2758445" y="1188260"/>
                    <a:pt x="2555753" y="1398572"/>
                    <a:pt x="2487173" y="1547924"/>
                  </a:cubicBezTo>
                  <a:cubicBezTo>
                    <a:pt x="2418593" y="1697276"/>
                    <a:pt x="2366777" y="1807004"/>
                    <a:pt x="2350013" y="1913684"/>
                  </a:cubicBezTo>
                  <a:cubicBezTo>
                    <a:pt x="2333249" y="2020364"/>
                    <a:pt x="2353061" y="2104184"/>
                    <a:pt x="2386589" y="2188004"/>
                  </a:cubicBezTo>
                  <a:cubicBezTo>
                    <a:pt x="2420117" y="2271824"/>
                    <a:pt x="2531369" y="2314496"/>
                    <a:pt x="2551181" y="2416604"/>
                  </a:cubicBezTo>
                  <a:cubicBezTo>
                    <a:pt x="2570993" y="2518712"/>
                    <a:pt x="2545085" y="2680256"/>
                    <a:pt x="2505461" y="2800652"/>
                  </a:cubicBezTo>
                  <a:cubicBezTo>
                    <a:pt x="2465837" y="2921048"/>
                    <a:pt x="2389637" y="3053636"/>
                    <a:pt x="2313437" y="3138980"/>
                  </a:cubicBezTo>
                  <a:cubicBezTo>
                    <a:pt x="2237237" y="3224324"/>
                    <a:pt x="2168657" y="3286808"/>
                    <a:pt x="2048261" y="3312716"/>
                  </a:cubicBezTo>
                  <a:cubicBezTo>
                    <a:pt x="1927865" y="3338624"/>
                    <a:pt x="1661165" y="3295952"/>
                    <a:pt x="1591061" y="3294428"/>
                  </a:cubicBezTo>
                  <a:cubicBezTo>
                    <a:pt x="1520957" y="3292904"/>
                    <a:pt x="1793753" y="3419396"/>
                    <a:pt x="1627637" y="3303572"/>
                  </a:cubicBezTo>
                  <a:cubicBezTo>
                    <a:pt x="1461521" y="3187748"/>
                    <a:pt x="862589" y="2850944"/>
                    <a:pt x="594365" y="2599484"/>
                  </a:cubicBezTo>
                  <a:cubicBezTo>
                    <a:pt x="326141" y="2348024"/>
                    <a:pt x="1529" y="2055416"/>
                    <a:pt x="5" y="1685084"/>
                  </a:cubicBezTo>
                  <a:cubicBezTo>
                    <a:pt x="-1519" y="1314752"/>
                    <a:pt x="411485" y="654860"/>
                    <a:pt x="585221" y="377492"/>
                  </a:cubicBezTo>
                  <a:close/>
                </a:path>
              </a:pathLst>
            </a:custGeom>
            <a:solidFill>
              <a:srgbClr val="E4175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  <a:defRPr/>
              </a:pPr>
              <a:endParaRPr sz="1400" b="0" i="0" u="none" strike="noStrike" cap="none">
                <a:solidFill>
                  <a:srgbClr val="212121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63" name="Google Shape;63;p19"/>
          <p:cNvSpPr txBox="1">
            <a:spLocks noGrp="1"/>
          </p:cNvSpPr>
          <p:nvPr>
            <p:ph type="title"/>
          </p:nvPr>
        </p:nvSpPr>
        <p:spPr bwMode="auto">
          <a:xfrm>
            <a:off x="396725" y="592650"/>
            <a:ext cx="2316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Golos Text SemiBold"/>
              <a:buNone/>
              <a:defRPr sz="180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Golos Text SemiBold"/>
              <a:buNone/>
              <a:defRPr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64" name="Google Shape;64;p19"/>
          <p:cNvPicPr/>
          <p:nvPr/>
        </p:nvPicPr>
        <p:blipFill>
          <a:blip r:embed="rId2">
            <a:alphaModFix/>
          </a:blip>
          <a:stretch/>
        </p:blipFill>
        <p:spPr bwMode="auto">
          <a:xfrm rot="-2986973">
            <a:off x="8243689" y="2499613"/>
            <a:ext cx="3316339" cy="35264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9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8071600" y="193275"/>
            <a:ext cx="835476" cy="6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Big number" userDrawn="1">
  <p:cSld name="BIG_NUMB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7" name="Google Shape;67;p22"/>
          <p:cNvSpPr txBox="1">
            <a:spLocks noGrp="1"/>
          </p:cNvSpPr>
          <p:nvPr>
            <p:ph type="title" hasCustomPrompt="1"/>
          </p:nvPr>
        </p:nvSpPr>
        <p:spPr bwMode="auto">
          <a:xfrm>
            <a:off x="311700" y="41007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600"/>
              <a:buFont typeface="Golos Text SemiBold"/>
              <a:buNone/>
              <a:defRPr sz="9600">
                <a:latin typeface="Golos Text SemiBold"/>
                <a:ea typeface="Golos Text SemiBold"/>
                <a:cs typeface="Golos Tex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pPr>
              <a:defRPr/>
            </a:pPr>
            <a:r>
              <a:t>xx%</a:t>
            </a:r>
          </a:p>
        </p:txBody>
      </p:sp>
      <p:sp>
        <p:nvSpPr>
          <p:cNvPr id="68" name="Google Shape;68;p22"/>
          <p:cNvSpPr txBox="1">
            <a:spLocks noGrp="1"/>
          </p:cNvSpPr>
          <p:nvPr>
            <p:ph type="body" idx="1"/>
          </p:nvPr>
        </p:nvSpPr>
        <p:spPr bwMode="auto">
          <a:xfrm>
            <a:off x="311700" y="25294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Golos Text"/>
              <a:buChar char="●"/>
              <a:defRPr>
                <a:latin typeface="Golos Text"/>
                <a:ea typeface="Golos Text"/>
                <a:cs typeface="Golos Text"/>
              </a:defRPr>
            </a:lvl1pPr>
            <a:lvl2pPr marL="91440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○"/>
              <a:defRPr>
                <a:latin typeface="Golos Text"/>
                <a:ea typeface="Golos Text"/>
                <a:cs typeface="Golos Text"/>
              </a:defRPr>
            </a:lvl2pPr>
            <a:lvl3pPr marL="137160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</a:defRPr>
            </a:lvl3pPr>
            <a:lvl4pPr marL="182880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●"/>
              <a:defRPr>
                <a:latin typeface="Golos Text"/>
                <a:ea typeface="Golos Text"/>
                <a:cs typeface="Golos Text"/>
              </a:defRPr>
            </a:lvl4pPr>
            <a:lvl5pPr marL="228600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○"/>
              <a:defRPr>
                <a:latin typeface="Golos Text"/>
                <a:ea typeface="Golos Text"/>
                <a:cs typeface="Golos Text"/>
              </a:defRPr>
            </a:lvl5pPr>
            <a:lvl6pPr marL="274320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</a:defRPr>
            </a:lvl6pPr>
            <a:lvl7pPr marL="320040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●"/>
              <a:defRPr>
                <a:latin typeface="Golos Text"/>
                <a:ea typeface="Golos Text"/>
                <a:cs typeface="Golos Text"/>
              </a:defRPr>
            </a:lvl7pPr>
            <a:lvl8pPr marL="365760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○"/>
              <a:defRPr>
                <a:latin typeface="Golos Text"/>
                <a:ea typeface="Golos Text"/>
                <a:cs typeface="Golos Text"/>
              </a:defRPr>
            </a:lvl8pPr>
            <a:lvl9pPr marL="411480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400"/>
              <a:buFont typeface="Golos Text"/>
              <a:buChar char="■"/>
              <a:defRPr>
                <a:latin typeface="Golos Text"/>
                <a:ea typeface="Golos Text"/>
                <a:cs typeface="Golos Tex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69" name="Google Shape;69;p22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pic>
        <p:nvPicPr>
          <p:cNvPr id="70" name="Google Shape;70;p22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8071600" y="193275"/>
            <a:ext cx="835476" cy="6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Ваш макет 1" userDrawn="1">
  <p:cSld name="CUSTO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72" name="Google Shape;72;p23"/>
          <p:cNvCxnSpPr>
            <a:cxnSpLocks/>
          </p:cNvCxnSpPr>
          <p:nvPr/>
        </p:nvCxnSpPr>
        <p:spPr bwMode="auto">
          <a:xfrm>
            <a:off x="521494" y="1197525"/>
            <a:ext cx="6806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3" name="Google Shape;73;p23"/>
          <p:cNvSpPr txBox="1">
            <a:spLocks noGrp="1"/>
          </p:cNvSpPr>
          <p:nvPr>
            <p:ph type="title"/>
          </p:nvPr>
        </p:nvSpPr>
        <p:spPr bwMode="auto">
          <a:xfrm>
            <a:off x="433375" y="568225"/>
            <a:ext cx="669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Golos Text SemiBold"/>
              <a:buNone/>
              <a:defRPr sz="2500">
                <a:latin typeface="Golos Text SemiBold"/>
                <a:ea typeface="Golos Text SemiBold"/>
                <a:cs typeface="Golos Tex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74" name="Google Shape;74;p23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8071600" y="193275"/>
            <a:ext cx="835476" cy="6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Ваш макет 3" userDrawn="1">
  <p:cSld name="CUSTOM_2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76" name="Google Shape;76;p25"/>
          <p:cNvCxnSpPr>
            <a:cxnSpLocks/>
          </p:cNvCxnSpPr>
          <p:nvPr/>
        </p:nvCxnSpPr>
        <p:spPr bwMode="auto">
          <a:xfrm>
            <a:off x="521494" y="1197525"/>
            <a:ext cx="68061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7" name="Google Shape;77;p25"/>
          <p:cNvSpPr txBox="1">
            <a:spLocks noGrp="1"/>
          </p:cNvSpPr>
          <p:nvPr>
            <p:ph type="title"/>
          </p:nvPr>
        </p:nvSpPr>
        <p:spPr bwMode="auto">
          <a:xfrm>
            <a:off x="433375" y="568225"/>
            <a:ext cx="669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Golos Text SemiBold"/>
              <a:buNone/>
              <a:defRPr sz="2500">
                <a:latin typeface="Golos Text SemiBold"/>
                <a:ea typeface="Golos Text SemiBold"/>
                <a:cs typeface="Golos Text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Golos Text SemiBold"/>
              <a:buNone/>
              <a:defRPr>
                <a:latin typeface="Golos Text SemiBold"/>
                <a:ea typeface="Golos Text SemiBold"/>
                <a:cs typeface="Golos Text SemiBold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8" name="Google Shape;78;p25"/>
          <p:cNvSpPr/>
          <p:nvPr/>
        </p:nvSpPr>
        <p:spPr bwMode="auto">
          <a:xfrm>
            <a:off x="465425" y="1451689"/>
            <a:ext cx="2340900" cy="3009600"/>
          </a:xfrm>
          <a:prstGeom prst="roundRect">
            <a:avLst>
              <a:gd name="adj" fmla="val 428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9" name="Google Shape;79;p25"/>
          <p:cNvSpPr/>
          <p:nvPr/>
        </p:nvSpPr>
        <p:spPr bwMode="auto">
          <a:xfrm>
            <a:off x="5729425" y="1451689"/>
            <a:ext cx="2340900" cy="3009600"/>
          </a:xfrm>
          <a:prstGeom prst="roundRect">
            <a:avLst>
              <a:gd name="adj" fmla="val 428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0" name="Google Shape;80;p25"/>
          <p:cNvSpPr/>
          <p:nvPr/>
        </p:nvSpPr>
        <p:spPr bwMode="auto">
          <a:xfrm>
            <a:off x="3097425" y="1439000"/>
            <a:ext cx="2340900" cy="3009600"/>
          </a:xfrm>
          <a:prstGeom prst="roundRect">
            <a:avLst>
              <a:gd name="adj" fmla="val 4288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r>
              <a:rPr lang="ru-RU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81" name="Google Shape;81;p25"/>
          <p:cNvSpPr txBox="1">
            <a:spLocks noGrp="1"/>
          </p:cNvSpPr>
          <p:nvPr>
            <p:ph type="subTitle" idx="1"/>
          </p:nvPr>
        </p:nvSpPr>
        <p:spPr bwMode="auto">
          <a:xfrm>
            <a:off x="622275" y="1684775"/>
            <a:ext cx="2006100" cy="18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2" name="Google Shape;82;p25"/>
          <p:cNvSpPr txBox="1">
            <a:spLocks noGrp="1"/>
          </p:cNvSpPr>
          <p:nvPr>
            <p:ph type="subTitle" idx="2"/>
          </p:nvPr>
        </p:nvSpPr>
        <p:spPr bwMode="auto">
          <a:xfrm>
            <a:off x="3264825" y="1647150"/>
            <a:ext cx="2006100" cy="18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3" name="Google Shape;83;p25"/>
          <p:cNvSpPr txBox="1">
            <a:spLocks noGrp="1"/>
          </p:cNvSpPr>
          <p:nvPr>
            <p:ph type="subTitle" idx="3"/>
          </p:nvPr>
        </p:nvSpPr>
        <p:spPr bwMode="auto">
          <a:xfrm>
            <a:off x="5907375" y="1647150"/>
            <a:ext cx="2006100" cy="184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Golos Text"/>
              <a:buNone/>
              <a:defRPr sz="1300">
                <a:solidFill>
                  <a:schemeClr val="lt1"/>
                </a:solidFill>
                <a:latin typeface="Golos Text"/>
                <a:ea typeface="Golos Text"/>
                <a:cs typeface="Golos Text"/>
              </a:defRPr>
            </a:lvl9pPr>
          </a:lstStyle>
          <a:p>
            <a:pPr>
              <a:defRPr/>
            </a:pPr>
            <a:endParaRPr/>
          </a:p>
        </p:txBody>
      </p:sp>
      <p:pic>
        <p:nvPicPr>
          <p:cNvPr id="84" name="Google Shape;84;p25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2223750" y="3723525"/>
            <a:ext cx="612350" cy="77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25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4966414" y="3723525"/>
            <a:ext cx="536415" cy="775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5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7598424" y="3747042"/>
            <a:ext cx="536400" cy="7524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25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8071600" y="193275"/>
            <a:ext cx="835476" cy="6381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5 master" userDrawn="1">
  <p:cSld name="Slide 5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9" name="Google Shape;89;p46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46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6 master" userDrawn="1">
  <p:cSld name="Slide 6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2" name="Google Shape;92;p47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47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7 master" userDrawn="1">
  <p:cSld name="Slide 7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5" name="Google Shape;95;p48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48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8 master" userDrawn="1">
  <p:cSld name="Slide 8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98" name="Google Shape;98;p49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49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9 master" userDrawn="1">
  <p:cSld name="Slide 9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1" name="Google Shape;101;p50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50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10 master" userDrawn="1">
  <p:cSld name="Slide 10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4" name="Google Shape;104;p51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51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11 master" userDrawn="1">
  <p:cSld name="Slide 11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07" name="Google Shape;107;p52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52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12 master" userDrawn="1">
  <p:cSld name="Slide 12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0" name="Google Shape;110;p53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53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13 master" userDrawn="1">
  <p:cSld name="Slide 13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3" name="Google Shape;113;p54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54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14 master" userDrawn="1">
  <p:cSld name="Slide 14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6" name="Google Shape;116;p55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55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15 master" userDrawn="1">
  <p:cSld name="Slide 15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19" name="Google Shape;119;p56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56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16 master" userDrawn="1">
  <p:cSld name="Slide 16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2" name="Google Shape;122;p57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57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17 master" userDrawn="1">
  <p:cSld name="Slide 17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5" name="Google Shape;125;p58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58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18 master" userDrawn="1">
  <p:cSld name="Slide 18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8" name="Google Shape;128;p59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59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19 master" userDrawn="1">
  <p:cSld name="Slide 19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1" name="Google Shape;131;p60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60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20 master" userDrawn="1">
  <p:cSld name="Slide 20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4" name="Google Shape;134;p61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61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21 master" userDrawn="1">
  <p:cSld name="Slide 21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37" name="Google Shape;137;p62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62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22 master" userDrawn="1">
  <p:cSld name="Slide 22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0" name="Google Shape;140;p63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63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23 master" userDrawn="1">
  <p:cSld name="Slide 23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3" name="Google Shape;143;p64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64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lide 24 master" userDrawn="1">
  <p:cSld name="Slide 24 mast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6" name="Google Shape;146;p65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65"/>
          <p:cNvSpPr/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0C0524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Section header" type="secHead" userDrawn="1">
  <p:cSld name="SECTION_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4" name="Google Shape;154;p45"/>
          <p:cNvSpPr txBox="1">
            <a:spLocks noGrp="1"/>
          </p:cNvSpPr>
          <p:nvPr>
            <p:ph type="title"/>
          </p:nvPr>
        </p:nvSpPr>
        <p:spPr bwMode="auto">
          <a:xfrm>
            <a:off x="424350" y="1322425"/>
            <a:ext cx="6526500" cy="23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500"/>
              <a:buFont typeface="Golos Text SemiBold"/>
              <a:buNone/>
              <a:defRPr sz="450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9pPr>
          </a:lstStyle>
          <a:p>
            <a:pPr>
              <a:defRPr/>
            </a:pPr>
            <a:endParaRPr/>
          </a:p>
        </p:txBody>
      </p:sp>
      <p:sp>
        <p:nvSpPr>
          <p:cNvPr id="155" name="Google Shape;155;p45"/>
          <p:cNvSpPr txBox="1">
            <a:spLocks noGrp="1"/>
          </p:cNvSpPr>
          <p:nvPr>
            <p:ph type="sldNum" idx="12"/>
          </p:nvPr>
        </p:nvSpPr>
        <p:spPr bwMode="auto">
          <a:xfrm>
            <a:off x="8472289" y="4663282"/>
            <a:ext cx="548679" cy="393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>
            <a:spLocks noGrp="1"/>
          </p:cNvSpPr>
          <p:nvPr>
            <p:ph type="title"/>
          </p:nvPr>
        </p:nvSpPr>
        <p:spPr bwMode="auto">
          <a:xfrm>
            <a:off x="311700" y="445025"/>
            <a:ext cx="72498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0"/>
          <p:cNvSpPr txBox="1">
            <a:spLocks noGrp="1"/>
          </p:cNvSpPr>
          <p:nvPr>
            <p:ph type="body" idx="1"/>
          </p:nvPr>
        </p:nvSpPr>
        <p:spPr bwMode="auto">
          <a:xfrm>
            <a:off x="311700" y="164042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914400" marR="0" lvl="1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1371600" marR="0" lvl="2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1828800" marR="0" lvl="3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2286000" marR="0" lvl="4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2743200" marR="0" lvl="5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3200400" marR="0" lvl="6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3657600" marR="0" lvl="7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4114800" marR="0" lvl="8" indent="-3175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0"/>
          <p:cNvSpPr txBox="1">
            <a:spLocks noGrp="1"/>
          </p:cNvSpPr>
          <p:nvPr>
            <p:ph type="sldNum" idx="12"/>
          </p:nvPr>
        </p:nvSpPr>
        <p:spPr bwMode="auto"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49" name="Google Shape;149;p44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8071445" y="193476"/>
            <a:ext cx="835422" cy="63797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44"/>
          <p:cNvSpPr txBox="1">
            <a:spLocks noGrp="1"/>
          </p:cNvSpPr>
          <p:nvPr>
            <p:ph type="title"/>
          </p:nvPr>
        </p:nvSpPr>
        <p:spPr bwMode="auto">
          <a:xfrm>
            <a:off x="629047" y="273844"/>
            <a:ext cx="7885906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R="0"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1" name="Google Shape;151;p44"/>
          <p:cNvSpPr txBox="1">
            <a:spLocks noGrp="1"/>
          </p:cNvSpPr>
          <p:nvPr>
            <p:ph type="body" idx="1"/>
          </p:nvPr>
        </p:nvSpPr>
        <p:spPr bwMode="auto">
          <a:xfrm>
            <a:off x="629047" y="1369218"/>
            <a:ext cx="7885906" cy="3263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8149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lvl="2" indent="-381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lvl="3" indent="-36195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lvl="4" indent="-36195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lvl="5" indent="-36576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lvl="6" indent="-36576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lvl="7" indent="-36575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lvl="8" indent="-365759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160"/>
              <a:buFont typeface="Arial"/>
              <a:buChar char="•"/>
              <a:defRPr sz="21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2" name="Google Shape;152;p44"/>
          <p:cNvSpPr txBox="1">
            <a:spLocks noGrp="1"/>
          </p:cNvSpPr>
          <p:nvPr>
            <p:ph type="sldNum" idx="12"/>
          </p:nvPr>
        </p:nvSpPr>
        <p:spPr bwMode="auto">
          <a:xfrm>
            <a:off x="8472289" y="4663282"/>
            <a:ext cx="548679" cy="393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4546A"/>
              </a:buClr>
              <a:buSzPts val="1600"/>
              <a:buFont typeface="Arial"/>
              <a:buNone/>
              <a:defRPr sz="1000" b="0" i="0" u="none" strike="noStrike" cap="none">
                <a:solidFill>
                  <a:srgbClr val="44546A"/>
                </a:solidFill>
                <a:latin typeface="Arial"/>
                <a:ea typeface="Arial"/>
                <a:cs typeface="Arial"/>
              </a:defRPr>
            </a:lvl9pPr>
          </a:lstStyle>
          <a:p>
            <a:pPr marL="0" lvl="0" indent="0" algn="r">
              <a:spcBef>
                <a:spcPts val="0"/>
              </a:spcBef>
              <a:spcAft>
                <a:spcPts val="0"/>
              </a:spcAft>
              <a:buNone/>
              <a:defRPr/>
            </a:pPr>
            <a:fld id="{00000000-1234-1234-1234-123412341234}" type="slidenum">
              <a:rPr lang="ru-RU"/>
              <a:t>‹#›</a:t>
            </a:fld>
            <a:endParaRPr sz="9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0" name="Google Shape;160;p1"/>
          <p:cNvSpPr/>
          <p:nvPr/>
        </p:nvSpPr>
        <p:spPr bwMode="auto">
          <a:xfrm>
            <a:off x="7947442" y="182879"/>
            <a:ext cx="903950" cy="799447"/>
          </a:xfrm>
          <a:prstGeom prst="rect">
            <a:avLst/>
          </a:prstGeom>
          <a:solidFill>
            <a:srgbClr val="FB247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1" name="Google Shape;161;p1"/>
          <p:cNvSpPr/>
          <p:nvPr/>
        </p:nvSpPr>
        <p:spPr bwMode="auto">
          <a:xfrm>
            <a:off x="8099843" y="335279"/>
            <a:ext cx="903950" cy="799447"/>
          </a:xfrm>
          <a:prstGeom prst="rect">
            <a:avLst/>
          </a:prstGeom>
          <a:solidFill>
            <a:srgbClr val="FB247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62" name="Google Shape;162;p1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2461214" y="1555882"/>
            <a:ext cx="4221572" cy="20317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67" name="Google Shape;167;p3"/>
          <p:cNvSpPr txBox="1">
            <a:spLocks noGrp="1"/>
          </p:cNvSpPr>
          <p:nvPr>
            <p:ph type="title"/>
          </p:nvPr>
        </p:nvSpPr>
        <p:spPr bwMode="auto">
          <a:xfrm>
            <a:off x="424656" y="1507132"/>
            <a:ext cx="8269883" cy="2360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361156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pPr>
            <a:r>
              <a:rPr lang="ru-RU"/>
              <a:t>Как родителю подготовиться к подростковому возрасту? </a:t>
            </a:r>
            <a:endParaRPr/>
          </a:p>
        </p:txBody>
      </p:sp>
      <p:sp>
        <p:nvSpPr>
          <p:cNvPr id="168" name="Google Shape;168;p3"/>
          <p:cNvSpPr txBox="1"/>
          <p:nvPr/>
        </p:nvSpPr>
        <p:spPr bwMode="auto">
          <a:xfrm>
            <a:off x="667742" y="-841375"/>
            <a:ext cx="6520656" cy="3280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3000" b="0" i="0" u="none" strike="noStrike" cap="none">
                <a:solidFill>
                  <a:srgbClr val="FFFFFF"/>
                </a:solidFill>
                <a:latin typeface="Golos Text SemiBold"/>
                <a:ea typeface="Golos Text SemiBold"/>
                <a:cs typeface="Golos Text SemiBold"/>
              </a:rPr>
              <a:t>#РодительскаяГостиная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69" name="Google Shape;169;p3"/>
          <p:cNvSpPr txBox="1"/>
          <p:nvPr/>
        </p:nvSpPr>
        <p:spPr bwMode="auto">
          <a:xfrm>
            <a:off x="6951266" y="3867547"/>
            <a:ext cx="3063875" cy="1313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0" tIns="91400" rIns="91400" bIns="91400" anchor="ctr" anchorCtr="0">
            <a:noAutofit/>
          </a:bodyPr>
          <a:lstStyle/>
          <a:p>
            <a:pPr marL="361156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750" b="0" i="0" u="none" strike="noStrike" cap="none">
                <a:solidFill>
                  <a:srgbClr val="FFFFFF"/>
                </a:solidFill>
                <a:latin typeface="Golos Text SemiBold"/>
                <a:ea typeface="Golos Text SemiBold"/>
                <a:cs typeface="Golos Text SemiBold"/>
              </a:rPr>
              <a:t>Февраль </a:t>
            </a:r>
            <a:endParaRPr/>
          </a:p>
          <a:p>
            <a:pPr marL="361156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750" b="0" i="0" u="none" strike="noStrike" cap="none">
                <a:solidFill>
                  <a:srgbClr val="FFFFFF"/>
                </a:solidFill>
                <a:latin typeface="Golos Text SemiBold"/>
                <a:ea typeface="Golos Text SemiBold"/>
                <a:cs typeface="Golos Text SemiBold"/>
              </a:rPr>
              <a:t>2026 года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1" name="Google Shape;181;p2"/>
          <p:cNvSpPr txBox="1">
            <a:spLocks noGrp="1"/>
          </p:cNvSpPr>
          <p:nvPr>
            <p:ph type="body" idx="1"/>
          </p:nvPr>
        </p:nvSpPr>
        <p:spPr bwMode="auto">
          <a:xfrm>
            <a:off x="386474" y="1494499"/>
            <a:ext cx="7241146" cy="3426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100000"/>
              </a:lnSpc>
              <a:defRPr/>
            </a:pPr>
            <a:r>
              <a:rPr lang="en-US" sz="2800" dirty="0" err="1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Раньше</a:t>
            </a:r>
            <a:r>
              <a:rPr lang="en-US" sz="2800" dirty="0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считалось</a:t>
            </a:r>
            <a:r>
              <a:rPr lang="en-US" sz="2800" dirty="0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что</a:t>
            </a:r>
            <a:r>
              <a:rPr lang="en-US" sz="2800" dirty="0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подростковый</a:t>
            </a:r>
            <a:r>
              <a:rPr lang="en-US" sz="2800" dirty="0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возраст</a:t>
            </a:r>
            <a:r>
              <a:rPr lang="en-US" sz="2800" dirty="0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начинается</a:t>
            </a:r>
            <a:r>
              <a:rPr lang="en-US" sz="2800" dirty="0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 в 13 </a:t>
            </a:r>
            <a:r>
              <a:rPr lang="en-US" sz="2800" dirty="0" err="1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лет</a:t>
            </a:r>
            <a:r>
              <a:rPr lang="en-US" sz="2800" dirty="0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. </a:t>
            </a:r>
            <a:r>
              <a:rPr lang="en-US" sz="2800" dirty="0" err="1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Современные</a:t>
            </a:r>
            <a:r>
              <a:rPr lang="en-US" sz="2800" dirty="0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исследования</a:t>
            </a:r>
            <a:r>
              <a:rPr lang="en-US" sz="2800" dirty="0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показывают</a:t>
            </a:r>
            <a:r>
              <a:rPr lang="en-US" sz="2800" dirty="0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что</a:t>
            </a:r>
            <a:r>
              <a:rPr lang="en-US" sz="2800" dirty="0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границы</a:t>
            </a:r>
            <a:r>
              <a:rPr lang="en-US" sz="2800" dirty="0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сдвигаются</a:t>
            </a:r>
            <a:r>
              <a:rPr lang="en-US" sz="2800" dirty="0">
                <a:solidFill>
                  <a:schemeClr val="tx1"/>
                </a:solidFill>
                <a:latin typeface="Golos Text"/>
                <a:ea typeface="Inter"/>
                <a:cs typeface="Golos Text"/>
              </a:rPr>
              <a:t>. </a:t>
            </a:r>
            <a:endParaRPr lang="ru-RU" sz="2800" dirty="0">
              <a:solidFill>
                <a:schemeClr val="tx1"/>
              </a:solidFill>
              <a:latin typeface="Golos Text"/>
              <a:ea typeface="Inter"/>
              <a:cs typeface="Golos Text"/>
            </a:endParaRPr>
          </a:p>
          <a:p>
            <a:pPr algn="ctr">
              <a:lnSpc>
                <a:spcPts val="1563"/>
              </a:lnSpc>
              <a:defRPr/>
            </a:pPr>
            <a:endParaRPr lang="ru-RU" sz="2800" dirty="0">
              <a:solidFill>
                <a:schemeClr val="tx1"/>
              </a:solidFill>
              <a:latin typeface="Golos Text"/>
              <a:ea typeface="Inter"/>
              <a:cs typeface="Golos Text"/>
            </a:endParaRPr>
          </a:p>
          <a:p>
            <a:pPr marL="457200" lvl="0" indent="-228600" algn="l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SzPts val="1800"/>
              <a:buFont typeface="Golos Text"/>
              <a:buNone/>
              <a:defRPr/>
            </a:pPr>
            <a:endParaRPr dirty="0"/>
          </a:p>
        </p:txBody>
      </p:sp>
      <p:sp>
        <p:nvSpPr>
          <p:cNvPr id="182" name="Google Shape;182;p2"/>
          <p:cNvSpPr txBox="1">
            <a:spLocks noGrp="1"/>
          </p:cNvSpPr>
          <p:nvPr>
            <p:ph type="title"/>
          </p:nvPr>
        </p:nvSpPr>
        <p:spPr bwMode="auto">
          <a:xfrm>
            <a:off x="433375" y="568225"/>
            <a:ext cx="7006516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>
              <a:lnSpc>
                <a:spcPts val="3188"/>
              </a:lnSpc>
              <a:defRPr/>
            </a:pPr>
            <a:r>
              <a:rPr lang="ru-RU" sz="3200" b="1" dirty="0">
                <a:solidFill>
                  <a:schemeClr val="tx1"/>
                </a:solidFill>
                <a:latin typeface="Golos Text"/>
                <a:ea typeface="Petrona Bold"/>
                <a:cs typeface="Golos Text"/>
              </a:rPr>
              <a:t>Г</a:t>
            </a:r>
            <a:r>
              <a:rPr lang="en-US" sz="3200" b="1" dirty="0" err="1">
                <a:solidFill>
                  <a:schemeClr val="tx1"/>
                </a:solidFill>
                <a:latin typeface="Golos Text"/>
                <a:ea typeface="Petrona Bold"/>
                <a:cs typeface="Golos Text"/>
              </a:rPr>
              <a:t>раниц</a:t>
            </a:r>
            <a:r>
              <a:rPr lang="ru-RU" sz="3200" b="1" dirty="0">
                <a:solidFill>
                  <a:schemeClr val="tx1"/>
                </a:solidFill>
                <a:latin typeface="Golos Text"/>
                <a:ea typeface="Petrona Bold"/>
                <a:cs typeface="Golos Text"/>
              </a:rPr>
              <a:t>ы</a:t>
            </a:r>
            <a:r>
              <a:rPr lang="en-US" sz="3200" b="1" dirty="0">
                <a:solidFill>
                  <a:schemeClr val="tx1"/>
                </a:solidFill>
                <a:latin typeface="Golos Text"/>
                <a:ea typeface="Petrona Bold"/>
                <a:cs typeface="Golos Text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Golos Text"/>
                <a:ea typeface="Petrona Bold"/>
                <a:cs typeface="Golos Text"/>
              </a:rPr>
              <a:t>подросткового</a:t>
            </a:r>
            <a:r>
              <a:rPr lang="en-US" sz="3200" b="1" dirty="0">
                <a:solidFill>
                  <a:schemeClr val="tx1"/>
                </a:solidFill>
                <a:latin typeface="Golos Text"/>
                <a:ea typeface="Petrona Bold"/>
                <a:cs typeface="Golos Text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Golos Text"/>
                <a:ea typeface="Petrona Bold"/>
                <a:cs typeface="Golos Text"/>
              </a:rPr>
              <a:t>возраста</a:t>
            </a:r>
            <a:endParaRPr lang="en-US" sz="3200" dirty="0">
              <a:solidFill>
                <a:schemeClr val="tx1"/>
              </a:solidFill>
              <a:latin typeface="Golos Text"/>
              <a:cs typeface="Golos Text"/>
            </a:endParaRPr>
          </a:p>
        </p:txBody>
      </p:sp>
      <p:sp>
        <p:nvSpPr>
          <p:cNvPr id="183" name="Google Shape;183;p2"/>
          <p:cNvSpPr txBox="1"/>
          <p:nvPr/>
        </p:nvSpPr>
        <p:spPr bwMode="auto">
          <a:xfrm>
            <a:off x="6246542" y="1152326"/>
            <a:ext cx="294835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Golos Text SemiBold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84" name="Google Shape;184;p2"/>
          <p:cNvSpPr txBox="1"/>
          <p:nvPr/>
        </p:nvSpPr>
        <p:spPr bwMode="auto">
          <a:xfrm>
            <a:off x="441524" y="1152326"/>
            <a:ext cx="5004515" cy="505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Golos Text"/>
              <a:buNone/>
              <a:defRPr/>
            </a:pPr>
            <a:r>
              <a:rPr lang="ru-RU" sz="1400" b="0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Мероприятие носит </a:t>
            </a:r>
            <a:r>
              <a:rPr lang="ru-RU" sz="14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регулярный характер            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9" name="Google Shape;189;p27"/>
          <p:cNvSpPr/>
          <p:nvPr/>
        </p:nvSpPr>
        <p:spPr bwMode="auto">
          <a:xfrm>
            <a:off x="5553697" y="-444148"/>
            <a:ext cx="4823902" cy="7003269"/>
          </a:xfrm>
          <a:custGeom>
            <a:avLst/>
            <a:gdLst/>
            <a:ahLst/>
            <a:cxnLst/>
            <a:rect l="l" t="t" r="r" b="b"/>
            <a:pathLst>
              <a:path w="4823902" h="7003269" extrusionOk="0">
                <a:moveTo>
                  <a:pt x="3070430" y="35594"/>
                </a:moveTo>
                <a:cubicBezTo>
                  <a:pt x="2545671" y="-74385"/>
                  <a:pt x="1262056" y="103153"/>
                  <a:pt x="939973" y="129862"/>
                </a:cubicBezTo>
                <a:cubicBezTo>
                  <a:pt x="617891" y="156571"/>
                  <a:pt x="1163073" y="82727"/>
                  <a:pt x="1137935" y="195849"/>
                </a:cubicBezTo>
                <a:cubicBezTo>
                  <a:pt x="1112797" y="308971"/>
                  <a:pt x="850418" y="618485"/>
                  <a:pt x="789144" y="808592"/>
                </a:cubicBezTo>
                <a:cubicBezTo>
                  <a:pt x="727870" y="998699"/>
                  <a:pt x="878697" y="1140102"/>
                  <a:pt x="770289" y="1336494"/>
                </a:cubicBezTo>
                <a:cubicBezTo>
                  <a:pt x="661881" y="1532886"/>
                  <a:pt x="251817" y="1707280"/>
                  <a:pt x="138695" y="1986942"/>
                </a:cubicBezTo>
                <a:cubicBezTo>
                  <a:pt x="25574" y="2266604"/>
                  <a:pt x="-82836" y="2579260"/>
                  <a:pt x="91560" y="3014464"/>
                </a:cubicBezTo>
                <a:cubicBezTo>
                  <a:pt x="265956" y="3449668"/>
                  <a:pt x="1060950" y="4128398"/>
                  <a:pt x="1185070" y="4598167"/>
                </a:cubicBezTo>
                <a:cubicBezTo>
                  <a:pt x="1309190" y="5067936"/>
                  <a:pt x="825280" y="5514139"/>
                  <a:pt x="836278" y="5833079"/>
                </a:cubicBezTo>
                <a:cubicBezTo>
                  <a:pt x="847276" y="6152019"/>
                  <a:pt x="985535" y="6324843"/>
                  <a:pt x="1251057" y="6511808"/>
                </a:cubicBezTo>
                <a:cubicBezTo>
                  <a:pt x="1516579" y="6698773"/>
                  <a:pt x="1844946" y="7151260"/>
                  <a:pt x="2429408" y="6954868"/>
                </a:cubicBezTo>
                <a:cubicBezTo>
                  <a:pt x="3013870" y="6758476"/>
                  <a:pt x="4481309" y="6360980"/>
                  <a:pt x="4757828" y="5333458"/>
                </a:cubicBezTo>
                <a:cubicBezTo>
                  <a:pt x="5034347" y="4305936"/>
                  <a:pt x="4371329" y="1679000"/>
                  <a:pt x="4088525" y="789738"/>
                </a:cubicBezTo>
                <a:cubicBezTo>
                  <a:pt x="3805721" y="-99524"/>
                  <a:pt x="3595189" y="145573"/>
                  <a:pt x="3070430" y="3559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0" name="Google Shape;190;p27"/>
          <p:cNvSpPr txBox="1">
            <a:spLocks noGrp="1"/>
          </p:cNvSpPr>
          <p:nvPr>
            <p:ph type="title"/>
          </p:nvPr>
        </p:nvSpPr>
        <p:spPr bwMode="auto">
          <a:xfrm>
            <a:off x="433375" y="645275"/>
            <a:ext cx="6696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pPr>
            <a:r>
              <a:rPr lang="ru-RU" sz="2800" b="1"/>
              <a:t>Рассказываем, что происходит с телом подростка</a:t>
            </a:r>
            <a:endParaRPr/>
          </a:p>
        </p:txBody>
      </p:sp>
      <p:sp>
        <p:nvSpPr>
          <p:cNvPr id="191" name="Google Shape;191;p27"/>
          <p:cNvSpPr txBox="1"/>
          <p:nvPr/>
        </p:nvSpPr>
        <p:spPr bwMode="auto">
          <a:xfrm>
            <a:off x="6246542" y="1152326"/>
            <a:ext cx="2948355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Golos Text SemiBold"/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2" name="Google Shape;192;p27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7965648" y="210207"/>
            <a:ext cx="838986" cy="64081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7"/>
          <p:cNvSpPr/>
          <p:nvPr/>
        </p:nvSpPr>
        <p:spPr bwMode="auto">
          <a:xfrm>
            <a:off x="239739" y="2163223"/>
            <a:ext cx="2791381" cy="202966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690F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4" name="Google Shape;194;p27"/>
          <p:cNvSpPr/>
          <p:nvPr/>
        </p:nvSpPr>
        <p:spPr bwMode="auto">
          <a:xfrm>
            <a:off x="1562419" y="1377710"/>
            <a:ext cx="1959305" cy="518945"/>
          </a:xfrm>
          <a:prstGeom prst="roundRect">
            <a:avLst>
              <a:gd name="adj" fmla="val 1717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5" name="Google Shape;195;p27"/>
          <p:cNvSpPr/>
          <p:nvPr/>
        </p:nvSpPr>
        <p:spPr bwMode="auto">
          <a:xfrm>
            <a:off x="1930352" y="1552677"/>
            <a:ext cx="1132617" cy="261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50"/>
              <a:buFont typeface="Arial"/>
              <a:buNone/>
              <a:defRPr/>
            </a:pPr>
            <a:r>
              <a:rPr lang="ru-RU" sz="125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</a:rPr>
              <a:t>ФИЗИОЛОГИЯ</a:t>
            </a:r>
            <a:endParaRPr sz="125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96" name="Google Shape;196;p27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642318" y="1461358"/>
            <a:ext cx="158710" cy="15871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27"/>
          <p:cNvSpPr/>
          <p:nvPr/>
        </p:nvSpPr>
        <p:spPr bwMode="auto">
          <a:xfrm>
            <a:off x="3062969" y="2197503"/>
            <a:ext cx="2956121" cy="200565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690F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8" name="Google Shape;198;p27"/>
          <p:cNvSpPr/>
          <p:nvPr/>
        </p:nvSpPr>
        <p:spPr bwMode="auto">
          <a:xfrm>
            <a:off x="6066794" y="2163223"/>
            <a:ext cx="2831105" cy="2033169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25400" cap="flat" cmpd="sng">
            <a:solidFill>
              <a:srgbClr val="690F3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99" name="Google Shape;199;p27"/>
          <p:cNvSpPr/>
          <p:nvPr/>
        </p:nvSpPr>
        <p:spPr bwMode="auto">
          <a:xfrm>
            <a:off x="641047" y="2168050"/>
            <a:ext cx="1950000" cy="651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2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/>
            </a:pPr>
            <a:r>
              <a:rPr lang="ru-RU" sz="1200" b="1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Гормональная перестройка</a:t>
            </a:r>
            <a:endParaRPr sz="1200" b="0" i="0" u="none" strike="noStrike" cap="none" dirty="0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200" name="Google Shape;200;p27"/>
          <p:cNvSpPr/>
          <p:nvPr/>
        </p:nvSpPr>
        <p:spPr bwMode="auto">
          <a:xfrm>
            <a:off x="3578210" y="2205915"/>
            <a:ext cx="1950000" cy="651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2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/>
            </a:pPr>
            <a:r>
              <a:rPr lang="ru-RU" sz="1200" b="1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Эмоциональные всплески</a:t>
            </a:r>
            <a:endParaRPr sz="1800" dirty="0"/>
          </a:p>
        </p:txBody>
      </p:sp>
      <p:sp>
        <p:nvSpPr>
          <p:cNvPr id="201" name="Google Shape;201;p27"/>
          <p:cNvSpPr/>
          <p:nvPr/>
        </p:nvSpPr>
        <p:spPr bwMode="auto">
          <a:xfrm>
            <a:off x="6753859" y="2148979"/>
            <a:ext cx="1950000" cy="5472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24285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  <a:defRPr/>
            </a:pPr>
            <a:r>
              <a:rPr lang="ru-RU" b="1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Перестройка мозга</a:t>
            </a:r>
            <a:endParaRPr sz="2000" dirty="0"/>
          </a:p>
        </p:txBody>
      </p:sp>
      <p:sp>
        <p:nvSpPr>
          <p:cNvPr id="202" name="Google Shape;202;p27"/>
          <p:cNvSpPr txBox="1"/>
          <p:nvPr/>
        </p:nvSpPr>
        <p:spPr bwMode="auto">
          <a:xfrm>
            <a:off x="344769" y="2752785"/>
            <a:ext cx="2595099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b="0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Интенсивная переделка всего организма: скачки роста, изменение голоса, появление угрей.  В среднем, девочки развиваются быстрее мальчиков. </a:t>
            </a:r>
            <a:endParaRPr sz="1800" dirty="0"/>
          </a:p>
        </p:txBody>
      </p:sp>
      <p:sp>
        <p:nvSpPr>
          <p:cNvPr id="203" name="Google Shape;203;p27"/>
          <p:cNvSpPr txBox="1"/>
          <p:nvPr/>
        </p:nvSpPr>
        <p:spPr bwMode="auto">
          <a:xfrm>
            <a:off x="3309170" y="2779994"/>
            <a:ext cx="2463717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b="0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Из-за гормонов подросток становится более чувствительным и импульсивным. Маленькая ссора может вызвать слёзы, шутка — привести в ярость.</a:t>
            </a:r>
            <a:endParaRPr sz="1800" dirty="0"/>
          </a:p>
        </p:txBody>
      </p:sp>
      <p:sp>
        <p:nvSpPr>
          <p:cNvPr id="204" name="Google Shape;204;p27"/>
          <p:cNvSpPr txBox="1"/>
          <p:nvPr/>
        </p:nvSpPr>
        <p:spPr bwMode="auto">
          <a:xfrm>
            <a:off x="6559751" y="2670274"/>
            <a:ext cx="1950067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b="0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Зоны мозга, отвечающие за удовольствие и эмоции, созревают быстрее, чем зоны самоконтроля и планирования. </a:t>
            </a:r>
            <a:r>
              <a:rPr lang="ru-RU" sz="1050" b="0" i="1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Поэтому подросток может сказать: «Я знаю, что опасно, но мне захотелось».</a:t>
            </a:r>
            <a:endParaRPr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0" name="Google Shape;210;p6"/>
          <p:cNvSpPr/>
          <p:nvPr/>
        </p:nvSpPr>
        <p:spPr bwMode="auto">
          <a:xfrm>
            <a:off x="545753" y="125697"/>
            <a:ext cx="758131" cy="168176"/>
          </a:xfrm>
          <a:prstGeom prst="roundRect">
            <a:avLst>
              <a:gd name="adj" fmla="val 1848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11" name="Google Shape;211;p6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66153" y="172800"/>
            <a:ext cx="73968" cy="73968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6"/>
          <p:cNvSpPr/>
          <p:nvPr/>
        </p:nvSpPr>
        <p:spPr bwMode="auto">
          <a:xfrm>
            <a:off x="758614" y="160668"/>
            <a:ext cx="526777" cy="103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4440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55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</a:rPr>
              <a:t>ПСИХОЛОГИЯ</a:t>
            </a:r>
            <a:endParaRPr sz="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13" name="Google Shape;213;p6"/>
          <p:cNvSpPr/>
          <p:nvPr/>
        </p:nvSpPr>
        <p:spPr bwMode="auto">
          <a:xfrm>
            <a:off x="924819" y="469702"/>
            <a:ext cx="7294289" cy="606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60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14" name="Google Shape;214;p6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20204" y="1302196"/>
            <a:ext cx="3534296" cy="3534296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6"/>
          <p:cNvSpPr/>
          <p:nvPr/>
        </p:nvSpPr>
        <p:spPr bwMode="auto">
          <a:xfrm>
            <a:off x="4684812" y="1401254"/>
            <a:ext cx="3369528" cy="6992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24977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800" b="1" i="0" u="none" strike="noStrike" cap="none" dirty="0">
                <a:solidFill>
                  <a:schemeClr val="dk1"/>
                </a:solidFill>
                <a:latin typeface="Golos Text"/>
                <a:ea typeface="Golos Text"/>
                <a:cs typeface="Golos Text"/>
              </a:rPr>
              <a:t>Разобрать и построить заново</a:t>
            </a:r>
            <a:endParaRPr sz="1800" b="0" i="0" u="none" strike="noStrike" cap="none" dirty="0">
              <a:solidFill>
                <a:schemeClr val="dk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218" name="Google Shape;218;p6"/>
          <p:cNvSpPr/>
          <p:nvPr/>
        </p:nvSpPr>
        <p:spPr bwMode="auto">
          <a:xfrm>
            <a:off x="4684812" y="2544704"/>
            <a:ext cx="3602876" cy="3849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0" i="0" u="none" strike="noStrike" cap="none" dirty="0">
                <a:solidFill>
                  <a:schemeClr val="dk1"/>
                </a:solidFill>
                <a:latin typeface="Golos Text"/>
                <a:ea typeface="Golos Text"/>
                <a:cs typeface="Golos Text"/>
              </a:rPr>
              <a:t>Взрослая конструкция будет строиться долго и сильно отличаться от первоначальной. </a:t>
            </a:r>
            <a:r>
              <a:rPr lang="ru-RU" sz="1000" b="1" i="0" u="none" strike="noStrike" cap="none" dirty="0">
                <a:solidFill>
                  <a:schemeClr val="dk1"/>
                </a:solidFill>
                <a:latin typeface="Golos Text"/>
                <a:ea typeface="Golos Text"/>
                <a:cs typeface="Golos Text"/>
              </a:rPr>
              <a:t>Это и есть поиск идентичности. </a:t>
            </a:r>
            <a:endParaRPr sz="1000" b="0" i="0" u="none" strike="noStrike" cap="none" dirty="0">
              <a:solidFill>
                <a:schemeClr val="dk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219" name="Google Shape;219;p6"/>
          <p:cNvSpPr/>
          <p:nvPr/>
        </p:nvSpPr>
        <p:spPr bwMode="auto">
          <a:xfrm>
            <a:off x="4684812" y="3043004"/>
            <a:ext cx="3534296" cy="129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39082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0" name="Google Shape;220;p6"/>
          <p:cNvSpPr/>
          <p:nvPr/>
        </p:nvSpPr>
        <p:spPr bwMode="auto">
          <a:xfrm>
            <a:off x="4689500" y="3039294"/>
            <a:ext cx="3534296" cy="129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39082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21" name="Google Shape;221;p6"/>
          <p:cNvSpPr/>
          <p:nvPr/>
        </p:nvSpPr>
        <p:spPr bwMode="auto">
          <a:xfrm>
            <a:off x="4684812" y="3150282"/>
            <a:ext cx="3534296" cy="129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700" b="0" i="0" u="none" strike="noStrike" cap="none" dirty="0">
                <a:solidFill>
                  <a:schemeClr val="dk1"/>
                </a:solidFill>
                <a:latin typeface="Inter"/>
                <a:ea typeface="Inter"/>
                <a:cs typeface="Inter"/>
              </a:rPr>
              <a:t> </a:t>
            </a:r>
            <a:r>
              <a:rPr lang="ru-RU" sz="1200" b="1" i="0" u="none" strike="noStrike" cap="none" dirty="0">
                <a:solidFill>
                  <a:schemeClr val="dk1"/>
                </a:solidFill>
                <a:latin typeface="Golos Text"/>
                <a:ea typeface="Golos Text"/>
                <a:cs typeface="Golos Text"/>
              </a:rPr>
              <a:t>Задача родителя </a:t>
            </a:r>
            <a:r>
              <a:rPr lang="ru-RU" sz="1200" b="1" i="0" u="none" strike="noStrike" cap="none" dirty="0">
                <a:solidFill>
                  <a:srgbClr val="8C0237"/>
                </a:solidFill>
                <a:latin typeface="Golos Text"/>
                <a:ea typeface="Golos Text"/>
                <a:cs typeface="Golos Text"/>
              </a:rPr>
              <a:t>— поддерживать в этом процессе.</a:t>
            </a:r>
            <a:endParaRPr sz="700" b="0" i="0" u="none" strike="noStrike" cap="none" dirty="0">
              <a:solidFill>
                <a:srgbClr val="8C0237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222" name="Google Shape;222;p6"/>
          <p:cNvSpPr txBox="1">
            <a:spLocks noGrp="1"/>
          </p:cNvSpPr>
          <p:nvPr>
            <p:ph type="title"/>
          </p:nvPr>
        </p:nvSpPr>
        <p:spPr bwMode="auto">
          <a:xfrm>
            <a:off x="496171" y="839899"/>
            <a:ext cx="8102076" cy="766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Golos Text SemiBold"/>
              <a:buNone/>
              <a:defRPr/>
            </a:pPr>
            <a:r>
              <a:rPr lang="ru-RU" sz="2000" dirty="0"/>
              <a:t>Кризис идентичности: метафора для </a:t>
            </a:r>
            <a:br>
              <a:rPr lang="ru-RU" sz="2000" dirty="0"/>
            </a:br>
            <a:r>
              <a:rPr lang="ru-RU" sz="2000" dirty="0"/>
              <a:t>родителей- конструктор</a:t>
            </a:r>
            <a:r>
              <a:rPr lang="ru-RU" dirty="0"/>
              <a:t/>
            </a:r>
            <a:br>
              <a:rPr lang="ru-RU" dirty="0"/>
            </a:b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28" name="Google Shape;228;p7"/>
          <p:cNvSpPr/>
          <p:nvPr/>
        </p:nvSpPr>
        <p:spPr bwMode="auto">
          <a:xfrm>
            <a:off x="496119" y="1536799"/>
            <a:ext cx="8006804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5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29" name="Google Shape;229;p7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96118" y="2191866"/>
            <a:ext cx="1944961" cy="1076771"/>
          </a:xfrm>
          <a:prstGeom prst="rect">
            <a:avLst/>
          </a:prstGeom>
          <a:noFill/>
          <a:ln>
            <a:noFill/>
          </a:ln>
        </p:spPr>
      </p:pic>
      <p:sp>
        <p:nvSpPr>
          <p:cNvPr id="230" name="Google Shape;230;p7"/>
          <p:cNvSpPr/>
          <p:nvPr/>
        </p:nvSpPr>
        <p:spPr bwMode="auto">
          <a:xfrm>
            <a:off x="620093" y="2315840"/>
            <a:ext cx="1628104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3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1" name="Google Shape;231;p7"/>
          <p:cNvSpPr/>
          <p:nvPr/>
        </p:nvSpPr>
        <p:spPr bwMode="auto">
          <a:xfrm>
            <a:off x="723844" y="2521891"/>
            <a:ext cx="1697013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302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Критика родителей</a:t>
            </a:r>
            <a:endParaRPr sz="1100" b="1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pic>
        <p:nvPicPr>
          <p:cNvPr id="232" name="Google Shape;232;p7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2593519" y="2191866"/>
            <a:ext cx="1944961" cy="1076771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7"/>
          <p:cNvSpPr/>
          <p:nvPr/>
        </p:nvSpPr>
        <p:spPr bwMode="auto">
          <a:xfrm>
            <a:off x="2766180" y="2472481"/>
            <a:ext cx="1599638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594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Экспериментирование со стилем</a:t>
            </a:r>
            <a:endParaRPr sz="1050" b="0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pic>
        <p:nvPicPr>
          <p:cNvPr id="234" name="Google Shape;234;p7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633987" y="2191866"/>
            <a:ext cx="1944961" cy="1076771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7"/>
          <p:cNvSpPr/>
          <p:nvPr/>
        </p:nvSpPr>
        <p:spPr bwMode="auto">
          <a:xfrm>
            <a:off x="4757960" y="2488488"/>
            <a:ext cx="1697013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594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Смена интересов, </a:t>
            </a:r>
            <a:endParaRPr/>
          </a:p>
          <a:p>
            <a:pPr marL="0" marR="0" lvl="0" indent="0" algn="ctr">
              <a:lnSpc>
                <a:spcPct val="1594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пробы </a:t>
            </a:r>
            <a:endParaRPr/>
          </a:p>
        </p:txBody>
      </p:sp>
      <p:pic>
        <p:nvPicPr>
          <p:cNvPr id="236" name="Google Shape;236;p7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702921" y="2191866"/>
            <a:ext cx="1944961" cy="1076771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7"/>
          <p:cNvSpPr/>
          <p:nvPr/>
        </p:nvSpPr>
        <p:spPr bwMode="auto">
          <a:xfrm>
            <a:off x="6805910" y="2469766"/>
            <a:ext cx="1697013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4490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Разговоры </a:t>
            </a:r>
            <a:endParaRPr/>
          </a:p>
          <a:p>
            <a:pPr marL="0" marR="0" lvl="0" indent="0" algn="ctr">
              <a:lnSpc>
                <a:spcPct val="14490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"какой я человек"</a:t>
            </a:r>
            <a:endParaRPr sz="1200"/>
          </a:p>
        </p:txBody>
      </p:sp>
      <p:sp>
        <p:nvSpPr>
          <p:cNvPr id="238" name="Google Shape;238;p7"/>
          <p:cNvSpPr/>
          <p:nvPr/>
        </p:nvSpPr>
        <p:spPr bwMode="auto">
          <a:xfrm>
            <a:off x="6826895" y="2797299"/>
            <a:ext cx="1697013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39" name="Google Shape;239;p7"/>
          <p:cNvSpPr/>
          <p:nvPr/>
        </p:nvSpPr>
        <p:spPr bwMode="auto">
          <a:xfrm>
            <a:off x="496119" y="3408164"/>
            <a:ext cx="8151763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40" name="Google Shape;240;p7"/>
          <p:cNvSpPr txBox="1">
            <a:spLocks noGrp="1"/>
          </p:cNvSpPr>
          <p:nvPr>
            <p:ph type="title"/>
          </p:nvPr>
        </p:nvSpPr>
        <p:spPr bwMode="auto">
          <a:xfrm>
            <a:off x="392267" y="1073414"/>
            <a:ext cx="8214507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olos Text SemiBold"/>
              <a:buNone/>
              <a:defRPr/>
            </a:pPr>
            <a:r>
              <a:rPr lang="ru-RU" dirty="0"/>
              <a:t>Показываем, как это проявляется в поведении</a:t>
            </a:r>
            <a:br>
              <a:rPr lang="ru-RU" dirty="0"/>
            </a:b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62" name="Google Shape;262;p9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715000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9"/>
          <p:cNvSpPr/>
          <p:nvPr/>
        </p:nvSpPr>
        <p:spPr bwMode="auto">
          <a:xfrm>
            <a:off x="369684" y="2175956"/>
            <a:ext cx="3968949" cy="48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9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550" b="1" i="0" u="none" strike="noStrike" cap="none" dirty="0">
                <a:solidFill>
                  <a:schemeClr val="dk1"/>
                </a:solidFill>
                <a:latin typeface="Golos Text"/>
                <a:ea typeface="Golos Text"/>
                <a:cs typeface="Golos Text"/>
              </a:rPr>
              <a:t>Общение со сверстниками -  главное дело</a:t>
            </a:r>
            <a:endParaRPr sz="1550" b="0" i="0" u="none" strike="noStrike" cap="none" dirty="0">
              <a:solidFill>
                <a:schemeClr val="dk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267" name="Google Shape;267;p9"/>
          <p:cNvSpPr/>
          <p:nvPr/>
        </p:nvSpPr>
        <p:spPr bwMode="auto">
          <a:xfrm>
            <a:off x="4772397" y="2471886"/>
            <a:ext cx="451173" cy="244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9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5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68" name="Google Shape;268;p9"/>
          <p:cNvSpPr txBox="1">
            <a:spLocks noGrp="1"/>
          </p:cNvSpPr>
          <p:nvPr>
            <p:ph type="title"/>
          </p:nvPr>
        </p:nvSpPr>
        <p:spPr bwMode="auto">
          <a:xfrm>
            <a:off x="326404" y="989585"/>
            <a:ext cx="4149004" cy="1418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Golos Text SemiBold"/>
              <a:buNone/>
              <a:defRPr/>
            </a:pPr>
            <a:r>
              <a:rPr lang="ru-RU" sz="2400" b="1" dirty="0">
                <a:solidFill>
                  <a:schemeClr val="dk1"/>
                </a:solidFill>
                <a:latin typeface="Golos Text SemiBold"/>
                <a:ea typeface="Golos Text SemiBold"/>
                <a:cs typeface="Golos Text SemiBold"/>
              </a:rPr>
              <a:t>Смена ведущего типа деятельности</a:t>
            </a:r>
            <a:br>
              <a:rPr lang="ru-RU" sz="2400" b="1" dirty="0">
                <a:solidFill>
                  <a:schemeClr val="dk1"/>
                </a:solidFill>
                <a:latin typeface="Golos Text SemiBold"/>
                <a:ea typeface="Golos Text SemiBold"/>
                <a:cs typeface="Golos Text SemiBold"/>
              </a:rPr>
            </a:br>
            <a:endParaRPr sz="2400" dirty="0">
              <a:solidFill>
                <a:schemeClr val="dk1"/>
              </a:solidFill>
              <a:latin typeface="Golos Text SemiBold"/>
              <a:ea typeface="Golos Text SemiBold"/>
              <a:cs typeface="Golos Text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74" name="Google Shape;274;p28"/>
          <p:cNvSpPr/>
          <p:nvPr/>
        </p:nvSpPr>
        <p:spPr bwMode="auto">
          <a:xfrm>
            <a:off x="496119" y="1749325"/>
            <a:ext cx="5635079" cy="244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9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550" b="1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Главный парадокс подросткового возраста</a:t>
            </a:r>
            <a:endParaRPr sz="1550" b="0" i="0" u="none" strike="noStrike" cap="none" dirty="0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275" name="Google Shape;275;p28"/>
          <p:cNvSpPr/>
          <p:nvPr/>
        </p:nvSpPr>
        <p:spPr bwMode="auto">
          <a:xfrm>
            <a:off x="682154" y="2427535"/>
            <a:ext cx="5040436" cy="244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9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55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«Быть как все» и «Быть не как все» одновременно</a:t>
            </a:r>
            <a:endParaRPr sz="15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276" name="Google Shape;276;p28"/>
          <p:cNvSpPr/>
          <p:nvPr/>
        </p:nvSpPr>
        <p:spPr bwMode="auto">
          <a:xfrm>
            <a:off x="496119" y="2241501"/>
            <a:ext cx="14288" cy="616223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277" name="Google Shape;277;p28"/>
          <p:cNvSpPr/>
          <p:nvPr/>
        </p:nvSpPr>
        <p:spPr bwMode="auto">
          <a:xfrm>
            <a:off x="496119" y="2997250"/>
            <a:ext cx="8151763" cy="396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302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200" b="0" i="0" u="none" strike="noStrike" cap="none" dirty="0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2" name="Google Shape;302;p30"/>
          <p:cNvSpPr/>
          <p:nvPr/>
        </p:nvSpPr>
        <p:spPr bwMode="auto">
          <a:xfrm>
            <a:off x="155547" y="150889"/>
            <a:ext cx="1253728" cy="202406"/>
          </a:xfrm>
          <a:prstGeom prst="roundRect">
            <a:avLst>
              <a:gd name="adj" fmla="val 17849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03" name="Google Shape;303;p30"/>
          <p:cNvSpPr/>
          <p:nvPr/>
        </p:nvSpPr>
        <p:spPr bwMode="auto">
          <a:xfrm>
            <a:off x="190150" y="171458"/>
            <a:ext cx="1184523" cy="161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243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65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</a:rPr>
              <a:t>РОДИТЕЛЬСКИЙ КРИЗИС</a:t>
            </a:r>
            <a:endParaRPr sz="6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4" name="Google Shape;304;p30"/>
          <p:cNvSpPr/>
          <p:nvPr/>
        </p:nvSpPr>
        <p:spPr bwMode="auto">
          <a:xfrm>
            <a:off x="430039" y="803449"/>
            <a:ext cx="4854923" cy="7055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392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2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05" name="Google Shape;305;p30"/>
          <p:cNvSpPr/>
          <p:nvPr/>
        </p:nvSpPr>
        <p:spPr bwMode="auto">
          <a:xfrm>
            <a:off x="476112" y="1391060"/>
            <a:ext cx="4854923" cy="1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4827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0" i="1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Родитель тоже переживает кризис. Это нормально и естественно.</a:t>
            </a:r>
            <a:endParaRPr sz="1000" b="0" i="1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306" name="Google Shape;306;p30"/>
          <p:cNvSpPr/>
          <p:nvPr/>
        </p:nvSpPr>
        <p:spPr bwMode="auto">
          <a:xfrm>
            <a:off x="430039" y="1914079"/>
            <a:ext cx="2380877" cy="1454646"/>
          </a:xfrm>
          <a:prstGeom prst="roundRect">
            <a:avLst>
              <a:gd name="adj" fmla="val 4715"/>
            </a:avLst>
          </a:prstGeom>
          <a:solidFill>
            <a:srgbClr val="FC7BAD">
              <a:alpha val="94901"/>
            </a:srgbClr>
          </a:solidFill>
          <a:ln w="22850" cap="flat" cmpd="sng">
            <a:solidFill>
              <a:srgbClr val="D3035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307" name="Google Shape;307;p30" descr="preencoded.png"/>
          <p:cNvPicPr/>
          <p:nvPr/>
        </p:nvPicPr>
        <p:blipFill>
          <a:blip r:embed="rId2">
            <a:alphaModFix/>
          </a:blip>
          <a:srcRect l="89013" t="1" b="-6405"/>
          <a:stretch/>
        </p:blipFill>
        <p:spPr bwMode="auto">
          <a:xfrm>
            <a:off x="430393" y="1927134"/>
            <a:ext cx="45719" cy="144159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sp>
        <p:nvSpPr>
          <p:cNvPr id="308" name="Google Shape;308;p30"/>
          <p:cNvSpPr/>
          <p:nvPr/>
        </p:nvSpPr>
        <p:spPr bwMode="auto">
          <a:xfrm>
            <a:off x="594642" y="1947638"/>
            <a:ext cx="2094532" cy="352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5685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Потеря привычного образа ребенка</a:t>
            </a:r>
            <a:endParaRPr sz="11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309" name="Google Shape;309;p30"/>
          <p:cNvSpPr/>
          <p:nvPr/>
        </p:nvSpPr>
        <p:spPr bwMode="auto">
          <a:xfrm>
            <a:off x="594642" y="2354388"/>
            <a:ext cx="2094532" cy="802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4827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5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Долгие годы ваш ребёнок был маленьким, послушным, восторженным. А тут начинает спорить, критиковать, закрываться. Это ощущается как потеря</a:t>
            </a:r>
            <a:r>
              <a:rPr lang="ru-RU" sz="850" b="0" i="0" u="none" strike="noStrike" cap="none">
                <a:solidFill>
                  <a:srgbClr val="E0D6DE"/>
                </a:solidFill>
                <a:latin typeface="Golos Text SemiBold"/>
                <a:ea typeface="Golos Text SemiBold"/>
                <a:cs typeface="Golos Text SemiBold"/>
              </a:rPr>
              <a:t>.</a:t>
            </a:r>
            <a:endParaRPr sz="850" b="0" i="0" u="none" strike="noStrike" cap="none">
              <a:solidFill>
                <a:srgbClr val="000000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310" name="Google Shape;310;p30"/>
          <p:cNvSpPr/>
          <p:nvPr/>
        </p:nvSpPr>
        <p:spPr bwMode="auto">
          <a:xfrm>
            <a:off x="2904084" y="1914079"/>
            <a:ext cx="2380877" cy="1454646"/>
          </a:xfrm>
          <a:prstGeom prst="roundRect">
            <a:avLst>
              <a:gd name="adj" fmla="val 4715"/>
            </a:avLst>
          </a:prstGeom>
          <a:solidFill>
            <a:srgbClr val="FC7BAD">
              <a:alpha val="94901"/>
            </a:srgbClr>
          </a:solidFill>
          <a:ln w="22850" cap="flat" cmpd="sng">
            <a:solidFill>
              <a:srgbClr val="D3035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311" name="Google Shape;311;p30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2889796" y="1914079"/>
            <a:ext cx="57150" cy="1454646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0"/>
          <p:cNvSpPr/>
          <p:nvPr/>
        </p:nvSpPr>
        <p:spPr bwMode="auto">
          <a:xfrm>
            <a:off x="3068687" y="1968413"/>
            <a:ext cx="1411188" cy="176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5685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Всплеск тревоги</a:t>
            </a:r>
            <a:endParaRPr sz="1100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13" name="Google Shape;313;p30"/>
          <p:cNvSpPr/>
          <p:nvPr/>
        </p:nvSpPr>
        <p:spPr bwMode="auto">
          <a:xfrm>
            <a:off x="3068687" y="2177803"/>
            <a:ext cx="2094532" cy="963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4827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5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«А что, если я упустил что-то в воспитании?» «А вдруг попадёт в плохую компанию?» «Я теряю контроль». Кажется, что подросток уже вырос и таким будет всегда. Но нет — будет новая «постройка».</a:t>
            </a:r>
            <a:endParaRPr sz="8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314" name="Google Shape;314;p30"/>
          <p:cNvSpPr/>
          <p:nvPr/>
        </p:nvSpPr>
        <p:spPr bwMode="auto">
          <a:xfrm>
            <a:off x="430039" y="3461891"/>
            <a:ext cx="2380877" cy="1117774"/>
          </a:xfrm>
          <a:prstGeom prst="roundRect">
            <a:avLst>
              <a:gd name="adj" fmla="val 6135"/>
            </a:avLst>
          </a:prstGeom>
          <a:solidFill>
            <a:srgbClr val="FC7BAD">
              <a:alpha val="94901"/>
            </a:srgbClr>
          </a:solidFill>
          <a:ln w="22850" cap="flat" cmpd="sng">
            <a:solidFill>
              <a:srgbClr val="D3035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16" name="Google Shape;316;p30"/>
          <p:cNvSpPr/>
          <p:nvPr/>
        </p:nvSpPr>
        <p:spPr bwMode="auto">
          <a:xfrm>
            <a:off x="594643" y="3583633"/>
            <a:ext cx="1411188" cy="176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5685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Беспомощность</a:t>
            </a:r>
            <a:endParaRPr sz="11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317" name="Google Shape;317;p30"/>
          <p:cNvSpPr/>
          <p:nvPr/>
        </p:nvSpPr>
        <p:spPr bwMode="auto">
          <a:xfrm>
            <a:off x="594642" y="3815879"/>
            <a:ext cx="2094532" cy="642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4827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5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Старые методы не работают. Раньше сказал — сделал. Теперь спорит, игнорирует, закрывает дверь. На стульчик уже не посадишь.</a:t>
            </a:r>
            <a:endParaRPr/>
          </a:p>
        </p:txBody>
      </p:sp>
      <p:sp>
        <p:nvSpPr>
          <p:cNvPr id="318" name="Google Shape;318;p30"/>
          <p:cNvSpPr/>
          <p:nvPr/>
        </p:nvSpPr>
        <p:spPr bwMode="auto">
          <a:xfrm>
            <a:off x="2904084" y="3461891"/>
            <a:ext cx="2380877" cy="1117774"/>
          </a:xfrm>
          <a:prstGeom prst="roundRect">
            <a:avLst>
              <a:gd name="adj" fmla="val 6135"/>
            </a:avLst>
          </a:prstGeom>
          <a:solidFill>
            <a:srgbClr val="FC7BAD">
              <a:alpha val="94901"/>
            </a:srgbClr>
          </a:solidFill>
          <a:ln w="22850" cap="flat" cmpd="sng">
            <a:solidFill>
              <a:srgbClr val="D3035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319" name="Google Shape;319;p30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2889796" y="3461891"/>
            <a:ext cx="57150" cy="1117774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30"/>
          <p:cNvSpPr/>
          <p:nvPr/>
        </p:nvSpPr>
        <p:spPr bwMode="auto">
          <a:xfrm>
            <a:off x="3068687" y="3583633"/>
            <a:ext cx="1411188" cy="1763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5685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Конфликт чувств</a:t>
            </a:r>
            <a:endParaRPr sz="11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321" name="Google Shape;321;p30"/>
          <p:cNvSpPr/>
          <p:nvPr/>
        </p:nvSpPr>
        <p:spPr bwMode="auto">
          <a:xfrm>
            <a:off x="3068687" y="3815879"/>
            <a:ext cx="2094532" cy="321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48279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5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Понимаешь, что нужно дать свободу, но страх мешает отпустить. </a:t>
            </a:r>
            <a:endParaRPr sz="8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322" name="Google Shape;322;p30"/>
          <p:cNvSpPr txBox="1">
            <a:spLocks noGrp="1"/>
          </p:cNvSpPr>
          <p:nvPr>
            <p:ph type="title"/>
          </p:nvPr>
        </p:nvSpPr>
        <p:spPr bwMode="auto">
          <a:xfrm>
            <a:off x="430039" y="684647"/>
            <a:ext cx="5630880" cy="9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Golos Text SemiBold"/>
              <a:buNone/>
              <a:defRPr/>
            </a:pPr>
            <a:r>
              <a:rPr lang="ru-RU"/>
              <a:t>Фокус на  самого родителя и его переживания</a:t>
            </a:r>
            <a:br>
              <a:rPr lang="ru-RU"/>
            </a:br>
            <a:endParaRPr/>
          </a:p>
        </p:txBody>
      </p:sp>
      <p:pic>
        <p:nvPicPr>
          <p:cNvPr id="3" name="Google Shape;307;p30" descr="preencoded.png"/>
          <p:cNvPicPr/>
          <p:nvPr/>
        </p:nvPicPr>
        <p:blipFill>
          <a:blip r:embed="rId2">
            <a:alphaModFix/>
          </a:blip>
          <a:srcRect l="89013" t="1" b="-6405"/>
          <a:stretch/>
        </p:blipFill>
        <p:spPr bwMode="auto">
          <a:xfrm>
            <a:off x="430576" y="3466930"/>
            <a:ext cx="45719" cy="1112735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Google Shape;307;p30" descr="preencoded.png"/>
          <p:cNvPicPr/>
          <p:nvPr/>
        </p:nvPicPr>
        <p:blipFill>
          <a:blip r:embed="rId2">
            <a:alphaModFix/>
          </a:blip>
          <a:srcRect l="89013" t="1" b="-6405"/>
          <a:stretch/>
        </p:blipFill>
        <p:spPr bwMode="auto">
          <a:xfrm>
            <a:off x="2901226" y="1914079"/>
            <a:ext cx="45719" cy="1441591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5" name="Google Shape;307;p30" descr="preencoded.png"/>
          <p:cNvPicPr/>
          <p:nvPr/>
        </p:nvPicPr>
        <p:blipFill>
          <a:blip r:embed="rId2">
            <a:alphaModFix/>
          </a:blip>
          <a:srcRect l="89013" t="1" b="-6405"/>
          <a:stretch/>
        </p:blipFill>
        <p:spPr bwMode="auto">
          <a:xfrm flipH="1">
            <a:off x="2897596" y="3461892"/>
            <a:ext cx="63637" cy="1117773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7" name="Рисунок 6" descr="Изображение выглядит как искусство, зарисовка, черно-белый, дизайн&#10;&#10;Содержимое, созданное искусственным интеллектом, может быть неверным.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6270869" y="0"/>
            <a:ext cx="2870791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28" name="Google Shape;328;p31"/>
          <p:cNvSpPr/>
          <p:nvPr/>
        </p:nvSpPr>
        <p:spPr bwMode="auto">
          <a:xfrm>
            <a:off x="496119" y="1134443"/>
            <a:ext cx="5335116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55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Нормальные эмоции родителя</a:t>
            </a:r>
            <a:endParaRPr sz="2550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29" name="Google Shape;329;p31"/>
          <p:cNvSpPr/>
          <p:nvPr/>
        </p:nvSpPr>
        <p:spPr bwMode="auto">
          <a:xfrm>
            <a:off x="496119" y="1644735"/>
            <a:ext cx="8151763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1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Все эти чувства законны и не означают, что вы плохой родитель. Это естественный переходный период вашего родительства.</a:t>
            </a:r>
            <a:endParaRPr sz="950" b="0" i="1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pic>
        <p:nvPicPr>
          <p:cNvPr id="330" name="Google Shape;330;p31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96119" y="2127498"/>
            <a:ext cx="248022" cy="248022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/>
          <p:nvPr/>
        </p:nvSpPr>
        <p:spPr bwMode="auto">
          <a:xfrm>
            <a:off x="899145" y="2170137"/>
            <a:ext cx="1628104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Обида</a:t>
            </a:r>
            <a:endParaRPr sz="1300" b="0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32" name="Google Shape;332;p31"/>
          <p:cNvSpPr/>
          <p:nvPr/>
        </p:nvSpPr>
        <p:spPr bwMode="auto">
          <a:xfrm>
            <a:off x="899145" y="2448074"/>
            <a:ext cx="2210842" cy="59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«Я для него столько делал(а), а он даже посмотреть на меня не хочет»</a:t>
            </a:r>
            <a:endParaRPr sz="950" b="0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pic>
        <p:nvPicPr>
          <p:cNvPr id="333" name="Google Shape;333;p31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3264992" y="2127498"/>
            <a:ext cx="248022" cy="248022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1"/>
          <p:cNvSpPr/>
          <p:nvPr/>
        </p:nvSpPr>
        <p:spPr bwMode="auto">
          <a:xfrm>
            <a:off x="3668018" y="2170137"/>
            <a:ext cx="1628104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Злость</a:t>
            </a:r>
            <a:endParaRPr sz="1300" b="0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35" name="Google Shape;335;p31"/>
          <p:cNvSpPr/>
          <p:nvPr/>
        </p:nvSpPr>
        <p:spPr bwMode="auto">
          <a:xfrm>
            <a:off x="3668018" y="2448074"/>
            <a:ext cx="2210916" cy="396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«Это невыносимо! Сколько можно перечить и спорить?!»</a:t>
            </a:r>
            <a:endParaRPr/>
          </a:p>
        </p:txBody>
      </p:sp>
      <p:pic>
        <p:nvPicPr>
          <p:cNvPr id="336" name="Google Shape;336;p31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033939" y="2127498"/>
            <a:ext cx="248022" cy="248022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31"/>
          <p:cNvSpPr/>
          <p:nvPr/>
        </p:nvSpPr>
        <p:spPr bwMode="auto">
          <a:xfrm>
            <a:off x="6436965" y="2170137"/>
            <a:ext cx="1628104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Грусть</a:t>
            </a:r>
            <a:endParaRPr sz="1300" b="1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38" name="Google Shape;338;p31"/>
          <p:cNvSpPr/>
          <p:nvPr/>
        </p:nvSpPr>
        <p:spPr bwMode="auto">
          <a:xfrm>
            <a:off x="6436965" y="2448074"/>
            <a:ext cx="2210916" cy="396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«Мой маленький ребёнок ушёл. Я теряю его»</a:t>
            </a:r>
            <a:endParaRPr/>
          </a:p>
        </p:txBody>
      </p:sp>
      <p:pic>
        <p:nvPicPr>
          <p:cNvPr id="339" name="Google Shape;339;p31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496119" y="3291483"/>
            <a:ext cx="248022" cy="248022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1"/>
          <p:cNvSpPr/>
          <p:nvPr/>
        </p:nvSpPr>
        <p:spPr bwMode="auto">
          <a:xfrm>
            <a:off x="899145" y="3334122"/>
            <a:ext cx="1628104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Вина</a:t>
            </a:r>
            <a:endParaRPr sz="1300" b="1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41" name="Google Shape;341;p31"/>
          <p:cNvSpPr/>
          <p:nvPr/>
        </p:nvSpPr>
        <p:spPr bwMode="auto">
          <a:xfrm>
            <a:off x="899145" y="3612059"/>
            <a:ext cx="2210842" cy="396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«Может быть, я плохой родитель? Может, это я что-то сломал(а)?»</a:t>
            </a:r>
            <a:endParaRPr/>
          </a:p>
        </p:txBody>
      </p:sp>
      <p:sp>
        <p:nvSpPr>
          <p:cNvPr id="343" name="Google Shape;343;p31"/>
          <p:cNvSpPr/>
          <p:nvPr/>
        </p:nvSpPr>
        <p:spPr bwMode="auto">
          <a:xfrm>
            <a:off x="3668018" y="3334122"/>
            <a:ext cx="1628104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Одиночество</a:t>
            </a:r>
            <a:endParaRPr sz="1300" b="1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44" name="Google Shape;344;p31"/>
          <p:cNvSpPr/>
          <p:nvPr/>
        </p:nvSpPr>
        <p:spPr bwMode="auto">
          <a:xfrm>
            <a:off x="3668018" y="3612059"/>
            <a:ext cx="2210916" cy="396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«Я не знаю, куда обратиться, что делать»</a:t>
            </a:r>
            <a:endParaRPr/>
          </a:p>
        </p:txBody>
      </p:sp>
      <p:pic>
        <p:nvPicPr>
          <p:cNvPr id="2" name="Google Shape;336;p31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3272277" y="3330155"/>
            <a:ext cx="248022" cy="2480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0" name="Google Shape;350;p32"/>
          <p:cNvSpPr/>
          <p:nvPr/>
        </p:nvSpPr>
        <p:spPr bwMode="auto">
          <a:xfrm>
            <a:off x="496119" y="2144986"/>
            <a:ext cx="4469606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550" b="1" i="0" u="none" strike="noStrike" cap="none" dirty="0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Помогающее упражнение</a:t>
            </a:r>
            <a:endParaRPr sz="2550" b="0" i="0" u="none" strike="noStrike" cap="none" dirty="0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51" name="Google Shape;351;p32"/>
          <p:cNvSpPr/>
          <p:nvPr/>
        </p:nvSpPr>
        <p:spPr bwMode="auto">
          <a:xfrm>
            <a:off x="496119" y="2800052"/>
            <a:ext cx="8151763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97687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600" b="0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Называем эмоцию точным словом. Если мы назвали правильно, </a:t>
            </a:r>
            <a:endParaRPr sz="1600" b="0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  <a:p>
            <a:pPr marL="0" marR="0" lvl="0" indent="0" algn="l">
              <a:lnSpc>
                <a:spcPct val="97687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1600" b="0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  <a:p>
            <a:pPr marL="0" marR="0" lvl="0" indent="0" algn="l">
              <a:lnSpc>
                <a:spcPct val="97687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600" b="0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ее интенсивность снижается. </a:t>
            </a:r>
            <a:endParaRPr sz="1600" b="0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57" name="Google Shape;357;p33"/>
          <p:cNvSpPr/>
          <p:nvPr/>
        </p:nvSpPr>
        <p:spPr bwMode="auto">
          <a:xfrm>
            <a:off x="496119" y="1209452"/>
            <a:ext cx="836339" cy="233214"/>
          </a:xfrm>
          <a:prstGeom prst="roundRect">
            <a:avLst>
              <a:gd name="adj" fmla="val 1787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358" name="Google Shape;358;p33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70532" y="1288777"/>
            <a:ext cx="99194" cy="99194"/>
          </a:xfrm>
          <a:prstGeom prst="rect">
            <a:avLst/>
          </a:prstGeom>
          <a:noFill/>
          <a:ln>
            <a:noFill/>
          </a:ln>
        </p:spPr>
      </p:pic>
      <p:sp>
        <p:nvSpPr>
          <p:cNvPr id="359" name="Google Shape;359;p33"/>
          <p:cNvSpPr/>
          <p:nvPr/>
        </p:nvSpPr>
        <p:spPr bwMode="auto">
          <a:xfrm>
            <a:off x="719285" y="1246659"/>
            <a:ext cx="1498397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0051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</a:rPr>
              <a:t>ПРАКТИКА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60" name="Google Shape;360;p33"/>
          <p:cNvSpPr/>
          <p:nvPr/>
        </p:nvSpPr>
        <p:spPr bwMode="auto">
          <a:xfrm>
            <a:off x="496119" y="1492225"/>
            <a:ext cx="5733901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5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61" name="Google Shape;361;p33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496119" y="2281758"/>
            <a:ext cx="2634556" cy="14288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3"/>
          <p:cNvSpPr/>
          <p:nvPr/>
        </p:nvSpPr>
        <p:spPr bwMode="auto">
          <a:xfrm>
            <a:off x="719286" y="1594730"/>
            <a:ext cx="1844257" cy="46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Принять, что это </a:t>
            </a:r>
            <a:endParaRPr sz="1300" b="1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естественно</a:t>
            </a:r>
            <a:endParaRPr sz="1300" b="0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63" name="Google Shape;363;p33"/>
          <p:cNvSpPr/>
          <p:nvPr/>
        </p:nvSpPr>
        <p:spPr bwMode="auto">
          <a:xfrm>
            <a:off x="731896" y="2164581"/>
            <a:ext cx="1944522" cy="119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Вместо «Мой ребенок меня отвергает» → «Мой ребенок становится отдельным человеком, и это хорошо». Вместо «Я потерял контроль» → «Мой стиль воспитания меняется, это мой рост как родителя».</a:t>
            </a:r>
            <a:endParaRPr sz="9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pic>
        <p:nvPicPr>
          <p:cNvPr id="364" name="Google Shape;364;p33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3254648" y="2281758"/>
            <a:ext cx="2634630" cy="14288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33"/>
          <p:cNvSpPr/>
          <p:nvPr/>
        </p:nvSpPr>
        <p:spPr bwMode="auto">
          <a:xfrm>
            <a:off x="3312988" y="1566936"/>
            <a:ext cx="2355503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Обновить знания и </a:t>
            </a:r>
            <a:endParaRPr sz="1300" b="1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навыки</a:t>
            </a:r>
            <a:endParaRPr sz="1300" b="1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66" name="Google Shape;366;p33"/>
          <p:cNvSpPr/>
          <p:nvPr/>
        </p:nvSpPr>
        <p:spPr bwMode="auto">
          <a:xfrm>
            <a:off x="3312987" y="2055576"/>
            <a:ext cx="1864704" cy="59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Методы, работавшие в 7–9 лет, не подходят подростку. Нужны другие подходы — о них поговорим дальше.</a:t>
            </a:r>
            <a:endParaRPr/>
          </a:p>
        </p:txBody>
      </p:sp>
      <p:pic>
        <p:nvPicPr>
          <p:cNvPr id="367" name="Google Shape;367;p33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6013252" y="2281758"/>
            <a:ext cx="2634556" cy="14288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33"/>
          <p:cNvSpPr/>
          <p:nvPr/>
        </p:nvSpPr>
        <p:spPr bwMode="auto">
          <a:xfrm>
            <a:off x="5910631" y="1621630"/>
            <a:ext cx="1739280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Позаботиться о себе</a:t>
            </a:r>
            <a:endParaRPr sz="1300" b="1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69" name="Google Shape;369;p33"/>
          <p:cNvSpPr/>
          <p:nvPr/>
        </p:nvSpPr>
        <p:spPr bwMode="auto">
          <a:xfrm>
            <a:off x="5957689" y="1976362"/>
            <a:ext cx="1944522" cy="1190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Чтобы помочь подростку, родителю нужно управлять своими эмоциями и иметь ресурсы. Общайтесь с другими родителями, называйте свои эмоции точными словами, вспомните о своих интересах и увлечениях.</a:t>
            </a:r>
            <a:endParaRPr/>
          </a:p>
        </p:txBody>
      </p:sp>
      <p:sp>
        <p:nvSpPr>
          <p:cNvPr id="370" name="Google Shape;370;p33"/>
          <p:cNvSpPr txBox="1">
            <a:spLocks noGrp="1"/>
          </p:cNvSpPr>
          <p:nvPr>
            <p:ph type="title"/>
          </p:nvPr>
        </p:nvSpPr>
        <p:spPr bwMode="auto">
          <a:xfrm>
            <a:off x="433373" y="568225"/>
            <a:ext cx="7421779" cy="8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Golos Text SemiBold"/>
              <a:buNone/>
              <a:defRPr/>
            </a:pPr>
            <a:r>
              <a:rPr lang="ru-RU"/>
              <a:t>Как родитель может себе помочь</a:t>
            </a:r>
            <a:br>
              <a:rPr lang="ru-RU"/>
            </a:b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87" name="Google Shape;387;p35"/>
          <p:cNvSpPr/>
          <p:nvPr/>
        </p:nvSpPr>
        <p:spPr bwMode="auto">
          <a:xfrm>
            <a:off x="496118" y="1478270"/>
            <a:ext cx="1043508" cy="242739"/>
          </a:xfrm>
          <a:prstGeom prst="roundRect">
            <a:avLst>
              <a:gd name="adj" fmla="val 1717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388" name="Google Shape;388;p35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83637" y="1544293"/>
            <a:ext cx="99194" cy="99194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35"/>
          <p:cNvSpPr/>
          <p:nvPr/>
        </p:nvSpPr>
        <p:spPr bwMode="auto">
          <a:xfrm>
            <a:off x="732198" y="1504858"/>
            <a:ext cx="936163" cy="180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0051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</a:rPr>
              <a:t>ОТСТРАНЕНИЕ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0" name="Google Shape;390;p35"/>
          <p:cNvSpPr/>
          <p:nvPr/>
        </p:nvSpPr>
        <p:spPr bwMode="auto">
          <a:xfrm>
            <a:off x="496119" y="1480914"/>
            <a:ext cx="8151763" cy="81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5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1" name="Google Shape;391;p35"/>
          <p:cNvSpPr/>
          <p:nvPr/>
        </p:nvSpPr>
        <p:spPr bwMode="auto">
          <a:xfrm>
            <a:off x="496118" y="2026817"/>
            <a:ext cx="8151763" cy="396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302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0" i="0" u="none" strike="noStrike" cap="none">
                <a:solidFill>
                  <a:schemeClr val="dk1"/>
                </a:solidFill>
                <a:latin typeface="Golos Text"/>
                <a:ea typeface="Golos Text"/>
                <a:cs typeface="Golos Text"/>
              </a:rPr>
              <a:t>Сценарий знаком многим: ребёнок приходит из школы, идёт в комнату, закрывает дверь. На вопросы отвечает: «Нормально», «Ничего», «Не твоё дело».</a:t>
            </a:r>
            <a:endParaRPr sz="1200" b="0" i="0" u="none" strike="noStrike" cap="none">
              <a:solidFill>
                <a:schemeClr val="dk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92" name="Google Shape;392;p35"/>
          <p:cNvSpPr/>
          <p:nvPr/>
        </p:nvSpPr>
        <p:spPr bwMode="auto">
          <a:xfrm>
            <a:off x="496119" y="3017490"/>
            <a:ext cx="1944961" cy="937394"/>
          </a:xfrm>
          <a:prstGeom prst="roundRect">
            <a:avLst>
              <a:gd name="adj" fmla="val 5558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93" name="Google Shape;393;p35"/>
          <p:cNvSpPr/>
          <p:nvPr/>
        </p:nvSpPr>
        <p:spPr bwMode="auto">
          <a:xfrm>
            <a:off x="624855" y="3146227"/>
            <a:ext cx="1687488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Потребность в приватности</a:t>
            </a:r>
            <a:endParaRPr sz="1300" b="0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94" name="Google Shape;394;p35"/>
          <p:cNvSpPr/>
          <p:nvPr/>
        </p:nvSpPr>
        <p:spPr bwMode="auto">
          <a:xfrm>
            <a:off x="624855" y="3627685"/>
            <a:ext cx="1687488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5" name="Google Shape;395;p35"/>
          <p:cNvSpPr/>
          <p:nvPr/>
        </p:nvSpPr>
        <p:spPr bwMode="auto">
          <a:xfrm>
            <a:off x="2565053" y="3017490"/>
            <a:ext cx="1944961" cy="937394"/>
          </a:xfrm>
          <a:prstGeom prst="roundRect">
            <a:avLst>
              <a:gd name="adj" fmla="val 5558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96" name="Google Shape;396;p35"/>
          <p:cNvSpPr/>
          <p:nvPr/>
        </p:nvSpPr>
        <p:spPr bwMode="auto">
          <a:xfrm>
            <a:off x="2693790" y="3146227"/>
            <a:ext cx="1677888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Защита от критики</a:t>
            </a:r>
            <a:endParaRPr sz="1300" b="1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97" name="Google Shape;397;p35"/>
          <p:cNvSpPr/>
          <p:nvPr/>
        </p:nvSpPr>
        <p:spPr bwMode="auto">
          <a:xfrm>
            <a:off x="2693789" y="3424163"/>
            <a:ext cx="1687488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398" name="Google Shape;398;p35"/>
          <p:cNvSpPr/>
          <p:nvPr/>
        </p:nvSpPr>
        <p:spPr bwMode="auto">
          <a:xfrm>
            <a:off x="4633987" y="3017490"/>
            <a:ext cx="1944961" cy="937394"/>
          </a:xfrm>
          <a:prstGeom prst="roundRect">
            <a:avLst>
              <a:gd name="adj" fmla="val 5558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399" name="Google Shape;399;p35"/>
          <p:cNvSpPr/>
          <p:nvPr/>
        </p:nvSpPr>
        <p:spPr bwMode="auto">
          <a:xfrm>
            <a:off x="4762723" y="3146227"/>
            <a:ext cx="1687488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Страх быть «неправильным»</a:t>
            </a:r>
            <a:endParaRPr/>
          </a:p>
        </p:txBody>
      </p:sp>
      <p:sp>
        <p:nvSpPr>
          <p:cNvPr id="400" name="Google Shape;400;p35"/>
          <p:cNvSpPr/>
          <p:nvPr/>
        </p:nvSpPr>
        <p:spPr bwMode="auto">
          <a:xfrm>
            <a:off x="4762723" y="3627685"/>
            <a:ext cx="1687488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1" name="Google Shape;401;p35"/>
          <p:cNvSpPr/>
          <p:nvPr/>
        </p:nvSpPr>
        <p:spPr bwMode="auto">
          <a:xfrm>
            <a:off x="6702921" y="3017490"/>
            <a:ext cx="1944961" cy="937394"/>
          </a:xfrm>
          <a:prstGeom prst="roundRect">
            <a:avLst>
              <a:gd name="adj" fmla="val 5558"/>
            </a:avLst>
          </a:prstGeom>
          <a:solidFill>
            <a:schemeClr val="dk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02" name="Google Shape;402;p35"/>
          <p:cNvSpPr/>
          <p:nvPr/>
        </p:nvSpPr>
        <p:spPr bwMode="auto">
          <a:xfrm>
            <a:off x="6831657" y="3146227"/>
            <a:ext cx="1687488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Доказательство независимости</a:t>
            </a:r>
            <a:endParaRPr sz="1300" b="1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403" name="Google Shape;403;p35"/>
          <p:cNvSpPr/>
          <p:nvPr/>
        </p:nvSpPr>
        <p:spPr bwMode="auto">
          <a:xfrm>
            <a:off x="6831657" y="3627685"/>
            <a:ext cx="1687488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04" name="Google Shape;404;p35"/>
          <p:cNvSpPr txBox="1">
            <a:spLocks noGrp="1"/>
          </p:cNvSpPr>
          <p:nvPr>
            <p:ph type="title"/>
          </p:nvPr>
        </p:nvSpPr>
        <p:spPr bwMode="auto">
          <a:xfrm>
            <a:off x="367383" y="1160020"/>
            <a:ext cx="8151762" cy="450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Golos Text SemiBold"/>
              <a:buNone/>
              <a:defRPr/>
            </a:pPr>
            <a:r>
              <a:rPr lang="ru-RU"/>
              <a:t>Помогаем понять причины: почему подросток закрывается</a:t>
            </a:r>
            <a:br>
              <a:rPr lang="ru-RU"/>
            </a:b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10" name="Google Shape;410;p36"/>
          <p:cNvSpPr/>
          <p:nvPr/>
        </p:nvSpPr>
        <p:spPr bwMode="auto">
          <a:xfrm>
            <a:off x="496119" y="1019398"/>
            <a:ext cx="8151763" cy="81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25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11" name="Google Shape;411;p36"/>
          <p:cNvSpPr/>
          <p:nvPr/>
        </p:nvSpPr>
        <p:spPr bwMode="auto">
          <a:xfrm>
            <a:off x="496118" y="1551262"/>
            <a:ext cx="2680767" cy="244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9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550" b="1" i="0" u="none" strike="noStrike" cap="none">
                <a:solidFill>
                  <a:schemeClr val="dk1"/>
                </a:solidFill>
                <a:latin typeface="Golos Text SemiBold"/>
                <a:ea typeface="Golos Text SemiBold"/>
                <a:cs typeface="Golos Text SemiBold"/>
              </a:rPr>
              <a:t>Не допрос, а пространство</a:t>
            </a:r>
            <a:endParaRPr sz="1550" b="0" i="0" u="none" strike="noStrike" cap="none">
              <a:solidFill>
                <a:schemeClr val="dk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12" name="Google Shape;412;p36"/>
          <p:cNvSpPr/>
          <p:nvPr/>
        </p:nvSpPr>
        <p:spPr bwMode="auto">
          <a:xfrm>
            <a:off x="491356" y="1970167"/>
            <a:ext cx="3924598" cy="396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dk1"/>
                </a:solidFill>
                <a:latin typeface="Golos Text SemiBold"/>
                <a:ea typeface="Golos Text SemiBold"/>
                <a:cs typeface="Golos Text SemiBold"/>
              </a:rPr>
              <a:t>Интенсивный допрос («Как прошёл день?» «С кем был?» «Почему молчишь?») приводит к ещё большей замкнутости.</a:t>
            </a:r>
            <a:endParaRPr sz="950" b="0" i="0" u="none" strike="noStrike" cap="none">
              <a:solidFill>
                <a:schemeClr val="dk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13" name="Google Shape;413;p36"/>
          <p:cNvSpPr/>
          <p:nvPr/>
        </p:nvSpPr>
        <p:spPr bwMode="auto">
          <a:xfrm>
            <a:off x="462918" y="2710087"/>
            <a:ext cx="3924598" cy="923925"/>
          </a:xfrm>
          <a:prstGeom prst="roundRect">
            <a:avLst>
              <a:gd name="adj" fmla="val 5639"/>
            </a:avLst>
          </a:prstGeom>
          <a:solidFill>
            <a:srgbClr val="D3035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15" name="Google Shape;415;p36"/>
          <p:cNvSpPr/>
          <p:nvPr/>
        </p:nvSpPr>
        <p:spPr bwMode="auto">
          <a:xfrm>
            <a:off x="882470" y="2800888"/>
            <a:ext cx="3397672" cy="595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Попробуйте:</a:t>
            </a:r>
            <a:r>
              <a:rPr lang="ru-RU" sz="950" b="0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 «Я вижу, ты не в настроении. Я рядом, когда захочешь поговорить». Разговаривайте мимоходом — за готовкой, в машине, на прогулке.</a:t>
            </a:r>
            <a:endParaRPr/>
          </a:p>
        </p:txBody>
      </p:sp>
      <p:sp>
        <p:nvSpPr>
          <p:cNvPr id="416" name="Google Shape;416;p36"/>
          <p:cNvSpPr/>
          <p:nvPr/>
        </p:nvSpPr>
        <p:spPr bwMode="auto">
          <a:xfrm>
            <a:off x="4728047" y="2143497"/>
            <a:ext cx="1953667" cy="244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9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550" b="1" i="0" u="none" strike="noStrike" cap="none">
                <a:solidFill>
                  <a:schemeClr val="dk1"/>
                </a:solidFill>
                <a:latin typeface="Golos Text SemiBold"/>
                <a:ea typeface="Golos Text SemiBold"/>
                <a:cs typeface="Golos Text SemiBold"/>
              </a:rPr>
              <a:t>Признание чувств</a:t>
            </a:r>
            <a:endParaRPr sz="1550" b="0" i="0" u="none" strike="noStrike" cap="none">
              <a:solidFill>
                <a:schemeClr val="dk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17" name="Google Shape;417;p36"/>
          <p:cNvSpPr/>
          <p:nvPr/>
        </p:nvSpPr>
        <p:spPr bwMode="auto">
          <a:xfrm>
            <a:off x="4728046" y="2511624"/>
            <a:ext cx="3924598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dk1"/>
                </a:solidFill>
                <a:latin typeface="Golos Text SemiBold"/>
                <a:ea typeface="Golos Text SemiBold"/>
                <a:cs typeface="Golos Text SemiBold"/>
              </a:rPr>
              <a:t>Даже если подросток молчит:</a:t>
            </a:r>
            <a:endParaRPr/>
          </a:p>
        </p:txBody>
      </p:sp>
      <p:sp>
        <p:nvSpPr>
          <p:cNvPr id="418" name="Google Shape;418;p36"/>
          <p:cNvSpPr/>
          <p:nvPr/>
        </p:nvSpPr>
        <p:spPr bwMode="auto">
          <a:xfrm>
            <a:off x="4728046" y="2821707"/>
            <a:ext cx="3924598" cy="793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968"/>
              <a:buFont typeface="Arial"/>
              <a:buChar char="•"/>
              <a:defRPr/>
            </a:pPr>
            <a:r>
              <a:rPr lang="ru-RU" sz="950" b="0" i="0" u="none" strike="noStrike" cap="none">
                <a:solidFill>
                  <a:schemeClr val="dk1"/>
                </a:solidFill>
                <a:latin typeface="Golos Text SemiBold"/>
                <a:ea typeface="Golos Text SemiBold"/>
                <a:cs typeface="Golos Text SemiBold"/>
              </a:rPr>
              <a:t>«Я вижу, что ты сейчас злишься / расстроен. Это нормально»</a:t>
            </a:r>
            <a:endParaRPr lang="ru-RU" sz="950">
              <a:solidFill>
                <a:schemeClr val="dk1"/>
              </a:solidFill>
              <a:latin typeface="Golos Text SemiBold"/>
              <a:ea typeface="Golos Text SemiBold"/>
              <a:cs typeface="Golos Text SemiBold"/>
            </a:endParaRPr>
          </a:p>
          <a:p>
            <a:pPr marL="171450" marR="0" lvl="0" indent="-17145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968"/>
              <a:buFont typeface="Arial"/>
              <a:buChar char="•"/>
              <a:defRPr/>
            </a:pPr>
            <a:r>
              <a:rPr lang="ru-RU" sz="950" b="0" i="0" u="none" strike="noStrike" cap="none">
                <a:solidFill>
                  <a:schemeClr val="dk1"/>
                </a:solidFill>
                <a:latin typeface="Golos Text SemiBold"/>
                <a:ea typeface="Golos Text SemiBold"/>
                <a:cs typeface="Golos Text SemiBold"/>
              </a:rPr>
              <a:t>«Кажется, сегодня был трудный день?»</a:t>
            </a:r>
            <a:endParaRPr lang="ru-RU" sz="950">
              <a:solidFill>
                <a:schemeClr val="dk1"/>
              </a:solidFill>
              <a:latin typeface="Golos Text SemiBold"/>
              <a:ea typeface="Golos Text SemiBold"/>
              <a:cs typeface="Golos Text SemiBold"/>
            </a:endParaRPr>
          </a:p>
          <a:p>
            <a:pPr marL="171450" marR="0" lvl="0" indent="-17145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968"/>
              <a:buFont typeface="Arial"/>
              <a:buChar char="•"/>
              <a:defRPr/>
            </a:pPr>
            <a:r>
              <a:rPr lang="ru-RU" sz="950" b="0" i="0" u="none" strike="noStrike" cap="none">
                <a:solidFill>
                  <a:schemeClr val="dk1"/>
                </a:solidFill>
                <a:latin typeface="Golos Text SemiBold"/>
                <a:ea typeface="Golos Text SemiBold"/>
                <a:cs typeface="Golos Text SemiBold"/>
              </a:rPr>
              <a:t>«Твоё чувство важно, даже если ты не хочешь говорить»</a:t>
            </a:r>
            <a:endParaRPr/>
          </a:p>
        </p:txBody>
      </p:sp>
      <p:sp>
        <p:nvSpPr>
          <p:cNvPr id="419" name="Google Shape;419;p36"/>
          <p:cNvSpPr/>
          <p:nvPr/>
        </p:nvSpPr>
        <p:spPr bwMode="auto">
          <a:xfrm>
            <a:off x="4728046" y="3727225"/>
            <a:ext cx="3924598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171450" marR="0" lvl="0" indent="-17145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8"/>
              <a:buFont typeface="Arial"/>
              <a:buChar char="•"/>
              <a:defRPr/>
            </a:pPr>
            <a:r>
              <a:rPr lang="ru-RU" sz="950" b="0" i="0" u="none" strike="noStrike" cap="none">
                <a:solidFill>
                  <a:schemeClr val="dk1"/>
                </a:solidFill>
                <a:latin typeface="Golos Text SemiBold"/>
                <a:ea typeface="Golos Text SemiBold"/>
                <a:cs typeface="Golos Text SemiBold"/>
              </a:rPr>
              <a:t> Это показывает, что вы видите его, не обесценивая эмоции.</a:t>
            </a:r>
            <a:endParaRPr/>
          </a:p>
        </p:txBody>
      </p:sp>
      <p:sp>
        <p:nvSpPr>
          <p:cNvPr id="420" name="Google Shape;420;p36"/>
          <p:cNvSpPr txBox="1">
            <a:spLocks noGrp="1"/>
          </p:cNvSpPr>
          <p:nvPr>
            <p:ph type="title"/>
          </p:nvPr>
        </p:nvSpPr>
        <p:spPr bwMode="auto">
          <a:xfrm>
            <a:off x="433375" y="568224"/>
            <a:ext cx="7255312" cy="964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Golos Text SemiBold"/>
              <a:buNone/>
              <a:defRPr/>
            </a:pPr>
            <a:r>
              <a:rPr lang="ru-RU"/>
              <a:t>Практические рекомендации: как поддержать подростка</a:t>
            </a:r>
            <a:br>
              <a:rPr lang="ru-RU"/>
            </a:b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26" name="Google Shape;426;p37"/>
          <p:cNvSpPr/>
          <p:nvPr/>
        </p:nvSpPr>
        <p:spPr bwMode="auto">
          <a:xfrm>
            <a:off x="496119" y="1633984"/>
            <a:ext cx="5312346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550" b="1" i="0" u="none" strike="noStrike" cap="none">
                <a:solidFill>
                  <a:schemeClr val="lt1"/>
                </a:solidFill>
                <a:latin typeface="Golos Text"/>
                <a:ea typeface="Petrona"/>
                <a:cs typeface="Golos Text"/>
              </a:rPr>
              <a:t>Ключевые принципы общения</a:t>
            </a:r>
            <a:endParaRPr sz="2550" b="0" i="0" u="none" strike="noStrike" cap="none">
              <a:solidFill>
                <a:schemeClr val="lt1"/>
              </a:solidFill>
              <a:latin typeface="Golos Text"/>
              <a:cs typeface="Golos Text"/>
            </a:endParaRPr>
          </a:p>
        </p:txBody>
      </p:sp>
      <p:pic>
        <p:nvPicPr>
          <p:cNvPr id="427" name="Google Shape;427;p37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96119" y="2289051"/>
            <a:ext cx="2717229" cy="496119"/>
          </a:xfrm>
          <a:prstGeom prst="rect">
            <a:avLst/>
          </a:prstGeom>
          <a:noFill/>
          <a:ln>
            <a:noFill/>
          </a:ln>
        </p:spPr>
      </p:pic>
      <p:sp>
        <p:nvSpPr>
          <p:cNvPr id="428" name="Google Shape;428;p37"/>
          <p:cNvSpPr/>
          <p:nvPr/>
        </p:nvSpPr>
        <p:spPr bwMode="auto">
          <a:xfrm>
            <a:off x="908893" y="2909142"/>
            <a:ext cx="1891680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Уважение к границам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29" name="Google Shape;429;p37"/>
          <p:cNvSpPr/>
          <p:nvPr/>
        </p:nvSpPr>
        <p:spPr bwMode="auto">
          <a:xfrm>
            <a:off x="620093" y="3187080"/>
            <a:ext cx="2469282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30" name="Google Shape;430;p37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3213349" y="2289051"/>
            <a:ext cx="2717229" cy="496119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37"/>
          <p:cNvSpPr/>
          <p:nvPr/>
        </p:nvSpPr>
        <p:spPr bwMode="auto">
          <a:xfrm>
            <a:off x="3720094" y="2909143"/>
            <a:ext cx="2025625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Интерес без вторжения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32" name="Google Shape;432;p37"/>
          <p:cNvSpPr/>
          <p:nvPr/>
        </p:nvSpPr>
        <p:spPr bwMode="auto">
          <a:xfrm>
            <a:off x="3337322" y="3187080"/>
            <a:ext cx="2469282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33" name="Google Shape;433;p37" descr="preencoded.png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5930578" y="2289051"/>
            <a:ext cx="2717229" cy="496119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37"/>
          <p:cNvSpPr/>
          <p:nvPr/>
        </p:nvSpPr>
        <p:spPr bwMode="auto">
          <a:xfrm>
            <a:off x="6579090" y="2909143"/>
            <a:ext cx="1628104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Меньше критики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35" name="Google Shape;435;p37"/>
          <p:cNvSpPr/>
          <p:nvPr/>
        </p:nvSpPr>
        <p:spPr bwMode="auto">
          <a:xfrm>
            <a:off x="6054552" y="3187080"/>
            <a:ext cx="2469282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1" name="Google Shape;441;p38"/>
          <p:cNvSpPr/>
          <p:nvPr/>
        </p:nvSpPr>
        <p:spPr bwMode="auto">
          <a:xfrm>
            <a:off x="488295" y="491232"/>
            <a:ext cx="1083656" cy="260424"/>
          </a:xfrm>
          <a:prstGeom prst="roundRect">
            <a:avLst>
              <a:gd name="adj" fmla="val 1787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442" name="Google Shape;442;p38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28834" y="543816"/>
            <a:ext cx="99194" cy="99194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38"/>
          <p:cNvSpPr/>
          <p:nvPr/>
        </p:nvSpPr>
        <p:spPr bwMode="auto">
          <a:xfrm>
            <a:off x="682154" y="515393"/>
            <a:ext cx="889797" cy="1587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0051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</a:rPr>
              <a:t>КОНФЛИКТЫ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44" name="Google Shape;444;p38"/>
          <p:cNvSpPr/>
          <p:nvPr/>
        </p:nvSpPr>
        <p:spPr bwMode="auto">
          <a:xfrm>
            <a:off x="496119" y="1077218"/>
            <a:ext cx="8151763" cy="81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550" b="1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Развенчиваем</a:t>
            </a:r>
            <a:r>
              <a:rPr lang="ru-RU" sz="255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 миф об общении без конфликтов</a:t>
            </a:r>
            <a:endParaRPr sz="2550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445" name="Google Shape;445;p38"/>
          <p:cNvSpPr/>
          <p:nvPr/>
        </p:nvSpPr>
        <p:spPr bwMode="auto">
          <a:xfrm>
            <a:off x="682154" y="2216870"/>
            <a:ext cx="7965728" cy="4961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8982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Конфликт — это не плохо. Это просто означает, что две стороны имеют разные точки зрения. В общении родителя и взрослеющего ребёнка это будет возникать ОЧЕНЬ часто.</a:t>
            </a:r>
            <a:endParaRPr sz="12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46" name="Google Shape;446;p38"/>
          <p:cNvSpPr/>
          <p:nvPr/>
        </p:nvSpPr>
        <p:spPr bwMode="auto">
          <a:xfrm>
            <a:off x="496119" y="2077343"/>
            <a:ext cx="14288" cy="775246"/>
          </a:xfrm>
          <a:prstGeom prst="rect">
            <a:avLst/>
          </a:prstGeom>
          <a:solidFill>
            <a:srgbClr val="876CD4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47" name="Google Shape;447;p38"/>
          <p:cNvSpPr/>
          <p:nvPr/>
        </p:nvSpPr>
        <p:spPr bwMode="auto">
          <a:xfrm>
            <a:off x="496119" y="3116089"/>
            <a:ext cx="3067273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Избежать конфликтов невозможно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48" name="Google Shape;448;p38"/>
          <p:cNvSpPr/>
          <p:nvPr/>
        </p:nvSpPr>
        <p:spPr bwMode="auto">
          <a:xfrm>
            <a:off x="496119" y="3443586"/>
            <a:ext cx="3924598" cy="396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Можно только подавить (но потом взорвётся) или конструктивно проживать.</a:t>
            </a:r>
            <a:endParaRPr sz="9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49" name="Google Shape;449;p38"/>
          <p:cNvSpPr/>
          <p:nvPr/>
        </p:nvSpPr>
        <p:spPr bwMode="auto">
          <a:xfrm>
            <a:off x="4728046" y="3116089"/>
            <a:ext cx="1628104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Ключевая идея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50" name="Google Shape;450;p38"/>
          <p:cNvSpPr/>
          <p:nvPr/>
        </p:nvSpPr>
        <p:spPr bwMode="auto">
          <a:xfrm>
            <a:off x="4728046" y="3443586"/>
            <a:ext cx="3924598" cy="7938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Вопрос не в том, будут ли конфликты. Вопрос в том, </a:t>
            </a:r>
            <a:r>
              <a:rPr lang="ru-RU" sz="95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как</a:t>
            </a:r>
            <a:r>
              <a:rPr lang="ru-RU" sz="95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 эти конфликты будут происходить. У родителя нет цели победить — есть цель натренировать подростка, как их можно разрешать.</a:t>
            </a:r>
            <a:endParaRPr sz="9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56" name="Google Shape;456;p39"/>
          <p:cNvSpPr/>
          <p:nvPr/>
        </p:nvSpPr>
        <p:spPr bwMode="auto">
          <a:xfrm>
            <a:off x="496119" y="800472"/>
            <a:ext cx="5375672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550" b="1" i="0" u="none" strike="noStrike" cap="none" dirty="0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Обучаем технике Я-сообщений</a:t>
            </a:r>
            <a:endParaRPr sz="2550" i="0" u="none" strike="noStrike" cap="none" dirty="0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457" name="Google Shape;457;p39"/>
          <p:cNvSpPr/>
          <p:nvPr/>
        </p:nvSpPr>
        <p:spPr bwMode="auto">
          <a:xfrm>
            <a:off x="496119" y="1455540"/>
            <a:ext cx="8151763" cy="396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50" b="0" i="1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фразы «Ты опять опоздал», «У тебя ужасные оценки» подросток слышит как осуждение личности. Реакция: оборона, контратака, уход</a:t>
            </a:r>
            <a:endParaRPr sz="1050" b="0" i="1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458" name="Google Shape;458;p39"/>
          <p:cNvSpPr/>
          <p:nvPr/>
        </p:nvSpPr>
        <p:spPr bwMode="auto">
          <a:xfrm>
            <a:off x="496119" y="2053958"/>
            <a:ext cx="8151763" cy="20241"/>
          </a:xfrm>
          <a:prstGeom prst="rect">
            <a:avLst/>
          </a:prstGeom>
          <a:solidFill>
            <a:srgbClr val="E0D6DE">
              <a:alpha val="4980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459" name="Google Shape;459;p39"/>
          <p:cNvSpPr/>
          <p:nvPr/>
        </p:nvSpPr>
        <p:spPr bwMode="auto">
          <a:xfrm>
            <a:off x="438456" y="2285982"/>
            <a:ext cx="3676350" cy="396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9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550" b="1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Структура «Я-сообщения» </a:t>
            </a:r>
            <a:endParaRPr sz="1550" b="0" i="0" u="none" strike="noStrike" cap="none" dirty="0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60" name="Google Shape;460;p39"/>
          <p:cNvSpPr/>
          <p:nvPr/>
        </p:nvSpPr>
        <p:spPr bwMode="auto">
          <a:xfrm>
            <a:off x="438456" y="2682905"/>
            <a:ext cx="3877800" cy="24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9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550" b="1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(Говорим о себе без местоимения ТЫ)</a:t>
            </a:r>
            <a:endParaRPr sz="1550" b="0" i="0" u="none" strike="noStrike" cap="none" dirty="0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61" name="Google Shape;461;p39"/>
          <p:cNvSpPr/>
          <p:nvPr/>
        </p:nvSpPr>
        <p:spPr bwMode="auto">
          <a:xfrm>
            <a:off x="496119" y="2999482"/>
            <a:ext cx="3924598" cy="5954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4313" marR="0" lvl="0" indent="-214313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8"/>
              <a:buFont typeface="Arial"/>
              <a:buAutoNum type="arabicPeriod"/>
              <a:defRPr/>
            </a:pPr>
            <a:r>
              <a:rPr lang="ru-RU" sz="950" b="1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Когда происходит…</a:t>
            </a:r>
            <a:r>
              <a:rPr lang="ru-RU" sz="950" b="0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 (конкретное поведение)</a:t>
            </a:r>
            <a:endParaRPr sz="950" b="0" i="0" u="none" strike="noStrike" cap="none" dirty="0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  <a:p>
            <a:pPr marL="214313" marR="0" lvl="0" indent="-214313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8"/>
              <a:buFont typeface="Arial"/>
              <a:buAutoNum type="arabicPeriod"/>
              <a:defRPr/>
            </a:pPr>
            <a:r>
              <a:rPr lang="ru-RU" sz="950" b="1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Я чувствую…</a:t>
            </a:r>
            <a:r>
              <a:rPr lang="ru-RU" sz="950" b="0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 (ваше чувство, не обвинение)</a:t>
            </a:r>
            <a:endParaRPr sz="950" b="0" i="0" u="none" strike="noStrike" cap="none" dirty="0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  <a:p>
            <a:pPr marL="214313" marR="0" lvl="0" indent="-214313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8"/>
              <a:buFont typeface="Arial"/>
              <a:buAutoNum type="arabicPeriod"/>
              <a:defRPr/>
            </a:pPr>
            <a:r>
              <a:rPr lang="ru-RU" sz="950" b="1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Мне нужно/хочется…</a:t>
            </a:r>
            <a:r>
              <a:rPr lang="ru-RU" sz="950" b="0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 (ваше ожидание или запрос)</a:t>
            </a:r>
            <a:endParaRPr sz="950" b="0" i="0" u="none" strike="noStrike" cap="none" dirty="0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62" name="Google Shape;462;p39"/>
          <p:cNvSpPr/>
          <p:nvPr/>
        </p:nvSpPr>
        <p:spPr bwMode="auto">
          <a:xfrm>
            <a:off x="4728047" y="2337643"/>
            <a:ext cx="1953667" cy="244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9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55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Примеры</a:t>
            </a:r>
            <a:endParaRPr sz="15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63" name="Google Shape;463;p39"/>
          <p:cNvSpPr/>
          <p:nvPr/>
        </p:nvSpPr>
        <p:spPr bwMode="auto">
          <a:xfrm>
            <a:off x="4728046" y="2705770"/>
            <a:ext cx="3924598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«Ты никогда не слушаешь!»</a:t>
            </a:r>
            <a:endParaRPr sz="9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64" name="Google Shape;464;p39"/>
          <p:cNvSpPr/>
          <p:nvPr/>
        </p:nvSpPr>
        <p:spPr bwMode="auto">
          <a:xfrm>
            <a:off x="4728046" y="3015854"/>
            <a:ext cx="3924598" cy="396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«Когда меня не слушают, я чувствую растерянность/злость. Мне важно сейчас выссказаться».</a:t>
            </a:r>
            <a:endParaRPr sz="9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65" name="Google Shape;465;p39"/>
          <p:cNvSpPr/>
          <p:nvPr/>
        </p:nvSpPr>
        <p:spPr bwMode="auto">
          <a:xfrm>
            <a:off x="4728046" y="3524399"/>
            <a:ext cx="3924598" cy="396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66" name="Google Shape;466;p39"/>
          <p:cNvSpPr/>
          <p:nvPr/>
        </p:nvSpPr>
        <p:spPr bwMode="auto">
          <a:xfrm>
            <a:off x="4728046" y="3946214"/>
            <a:ext cx="3924598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72" name="Google Shape;472;p40"/>
          <p:cNvSpPr/>
          <p:nvPr/>
        </p:nvSpPr>
        <p:spPr bwMode="auto">
          <a:xfrm>
            <a:off x="496119" y="1371377"/>
            <a:ext cx="7265342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55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Практическое упражнение для родителей</a:t>
            </a:r>
            <a:endParaRPr sz="25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73" name="Google Shape;473;p40"/>
          <p:cNvSpPr/>
          <p:nvPr/>
        </p:nvSpPr>
        <p:spPr bwMode="auto">
          <a:xfrm>
            <a:off x="496119" y="1972196"/>
            <a:ext cx="8151763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3025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200" b="0" i="0" u="none" strike="noStrike" cap="none" dirty="0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Предлагаем родителям переформулировать в «Я -  сообщение»</a:t>
            </a:r>
            <a:endParaRPr sz="1200" b="0" i="0" u="none" strike="noStrike" cap="none" dirty="0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474" name="Google Shape;474;p40"/>
          <p:cNvSpPr/>
          <p:nvPr/>
        </p:nvSpPr>
        <p:spPr bwMode="auto">
          <a:xfrm>
            <a:off x="496119" y="2364432"/>
            <a:ext cx="8151763" cy="2192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R="0" lvl="0" algn="l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1800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1. Н</a:t>
            </a:r>
            <a:r>
              <a:rPr lang="ru-RU" sz="1800" b="0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еубранная комната</a:t>
            </a:r>
          </a:p>
          <a:p>
            <a:pPr marR="0" lvl="0" algn="l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1800" b="0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2.Опоздание домой</a:t>
            </a:r>
          </a:p>
          <a:p>
            <a:pPr marR="0" lvl="0" algn="l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1800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3. Конфликт из-за друзей</a:t>
            </a:r>
          </a:p>
          <a:p>
            <a:pPr marR="0" lvl="0" algn="l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1800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4. Скандал из-за телефона</a:t>
            </a:r>
          </a:p>
          <a:p>
            <a:pPr marR="0" lvl="0" algn="l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1800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5. Проблемы с учебой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80" name="Google Shape;480;p41"/>
          <p:cNvSpPr/>
          <p:nvPr/>
        </p:nvSpPr>
        <p:spPr bwMode="auto">
          <a:xfrm>
            <a:off x="496119" y="1587029"/>
            <a:ext cx="6110511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55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Техники конструктивного общения</a:t>
            </a:r>
            <a:endParaRPr sz="25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81" name="Google Shape;481;p41"/>
          <p:cNvSpPr/>
          <p:nvPr/>
        </p:nvSpPr>
        <p:spPr bwMode="auto">
          <a:xfrm>
            <a:off x="496119" y="2428131"/>
            <a:ext cx="1944961" cy="1128266"/>
          </a:xfrm>
          <a:prstGeom prst="roundRect">
            <a:avLst>
              <a:gd name="adj" fmla="val 6078"/>
            </a:avLst>
          </a:prstGeom>
          <a:solidFill>
            <a:srgbClr val="D30353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482" name="Google Shape;482;p41" descr="preencoded.png"/>
          <p:cNvPicPr/>
          <p:nvPr/>
        </p:nvPicPr>
        <p:blipFill>
          <a:blip r:embed="rId2">
            <a:alphaModFix/>
          </a:blip>
          <a:srcRect l="-3752" t="159254" r="11549" b="-66514"/>
          <a:stretch/>
        </p:blipFill>
        <p:spPr bwMode="auto">
          <a:xfrm>
            <a:off x="496118" y="2390925"/>
            <a:ext cx="1944961" cy="13062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83" name="Google Shape;483;p41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1294878" y="2256382"/>
            <a:ext cx="372071" cy="372071"/>
          </a:xfrm>
          <a:prstGeom prst="rect">
            <a:avLst/>
          </a:prstGeom>
          <a:noFill/>
          <a:ln>
            <a:noFill/>
          </a:ln>
        </p:spPr>
      </p:pic>
      <p:sp>
        <p:nvSpPr>
          <p:cNvPr id="484" name="Google Shape;484;p41"/>
          <p:cNvSpPr/>
          <p:nvPr/>
        </p:nvSpPr>
        <p:spPr bwMode="auto">
          <a:xfrm>
            <a:off x="1394222" y="2465339"/>
            <a:ext cx="148828" cy="186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2197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i="0" u="none" strike="noStrike" cap="none">
                <a:solidFill>
                  <a:srgbClr val="FFFFFF"/>
                </a:solidFill>
                <a:latin typeface="Golos Text"/>
                <a:ea typeface="Petrona"/>
                <a:cs typeface="Golos Text"/>
              </a:rPr>
              <a:t>1</a:t>
            </a:r>
            <a:endParaRPr sz="2000" b="0" i="0" u="none" strike="noStrike" cap="none">
              <a:solidFill>
                <a:srgbClr val="000000"/>
              </a:solidFill>
              <a:latin typeface="Golos Text"/>
              <a:cs typeface="Golos Text"/>
            </a:endParaRPr>
          </a:p>
        </p:txBody>
      </p:sp>
      <p:sp>
        <p:nvSpPr>
          <p:cNvPr id="485" name="Google Shape;485;p41"/>
          <p:cNvSpPr/>
          <p:nvPr/>
        </p:nvSpPr>
        <p:spPr bwMode="auto">
          <a:xfrm>
            <a:off x="641654" y="2942449"/>
            <a:ext cx="1668438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Выбор времени и места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86" name="Google Shape;486;p41"/>
          <p:cNvSpPr/>
          <p:nvPr/>
        </p:nvSpPr>
        <p:spPr bwMode="auto">
          <a:xfrm>
            <a:off x="634380" y="3219673"/>
            <a:ext cx="1668438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87" name="Google Shape;487;p41"/>
          <p:cNvSpPr/>
          <p:nvPr/>
        </p:nvSpPr>
        <p:spPr bwMode="auto">
          <a:xfrm>
            <a:off x="2565053" y="2428131"/>
            <a:ext cx="1944961" cy="1128266"/>
          </a:xfrm>
          <a:prstGeom prst="roundRect">
            <a:avLst>
              <a:gd name="adj" fmla="val 6078"/>
            </a:avLst>
          </a:prstGeom>
          <a:solidFill>
            <a:srgbClr val="D30353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488" name="Google Shape;488;p41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2565053" y="2413843"/>
            <a:ext cx="1944961" cy="5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9" name="Google Shape;489;p41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3351461" y="2242096"/>
            <a:ext cx="372071" cy="372071"/>
          </a:xfrm>
          <a:prstGeom prst="rect">
            <a:avLst/>
          </a:prstGeom>
          <a:noFill/>
          <a:ln>
            <a:noFill/>
          </a:ln>
        </p:spPr>
      </p:pic>
      <p:sp>
        <p:nvSpPr>
          <p:cNvPr id="490" name="Google Shape;490;p41"/>
          <p:cNvSpPr/>
          <p:nvPr/>
        </p:nvSpPr>
        <p:spPr bwMode="auto">
          <a:xfrm>
            <a:off x="3476960" y="2478732"/>
            <a:ext cx="148828" cy="186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2197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000" b="1" i="0" u="none" strike="noStrike" cap="none">
                <a:solidFill>
                  <a:srgbClr val="FFFFFF"/>
                </a:solidFill>
                <a:latin typeface="Golos Text"/>
                <a:ea typeface="Petrona"/>
                <a:cs typeface="Golos Text"/>
              </a:rPr>
              <a:t>2</a:t>
            </a:r>
            <a:endParaRPr sz="2000" b="0" i="0" u="none" strike="noStrike" cap="none">
              <a:solidFill>
                <a:srgbClr val="000000"/>
              </a:solidFill>
              <a:latin typeface="Golos Text"/>
              <a:cs typeface="Golos Text"/>
            </a:endParaRPr>
          </a:p>
        </p:txBody>
      </p:sp>
      <p:sp>
        <p:nvSpPr>
          <p:cNvPr id="491" name="Google Shape;491;p41"/>
          <p:cNvSpPr/>
          <p:nvPr/>
        </p:nvSpPr>
        <p:spPr bwMode="auto">
          <a:xfrm>
            <a:off x="2727282" y="2911859"/>
            <a:ext cx="1668438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Слушание без советов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92" name="Google Shape;492;p41"/>
          <p:cNvSpPr/>
          <p:nvPr/>
        </p:nvSpPr>
        <p:spPr bwMode="auto">
          <a:xfrm>
            <a:off x="2703314" y="3219673"/>
            <a:ext cx="1668438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3" name="Google Shape;493;p41"/>
          <p:cNvSpPr/>
          <p:nvPr/>
        </p:nvSpPr>
        <p:spPr bwMode="auto">
          <a:xfrm>
            <a:off x="4633987" y="2428131"/>
            <a:ext cx="1944961" cy="1128266"/>
          </a:xfrm>
          <a:prstGeom prst="roundRect">
            <a:avLst>
              <a:gd name="adj" fmla="val 6078"/>
            </a:avLst>
          </a:prstGeom>
          <a:solidFill>
            <a:srgbClr val="D30353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494" name="Google Shape;494;p41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4633987" y="2413843"/>
            <a:ext cx="1944961" cy="5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1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5414627" y="2578907"/>
            <a:ext cx="372071" cy="372071"/>
          </a:xfrm>
          <a:prstGeom prst="rect">
            <a:avLst/>
          </a:prstGeom>
          <a:noFill/>
          <a:ln>
            <a:noFill/>
          </a:ln>
        </p:spPr>
      </p:pic>
      <p:sp>
        <p:nvSpPr>
          <p:cNvPr id="496" name="Google Shape;496;p41"/>
          <p:cNvSpPr/>
          <p:nvPr/>
        </p:nvSpPr>
        <p:spPr bwMode="auto">
          <a:xfrm>
            <a:off x="5532015" y="2459415"/>
            <a:ext cx="148828" cy="186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>
              <a:lnSpc>
                <a:spcPct val="162197"/>
              </a:lnSpc>
              <a:defRPr/>
            </a:pPr>
            <a:r>
              <a:rPr lang="ru-RU" sz="2000" b="1">
                <a:solidFill>
                  <a:srgbClr val="FFFFFF"/>
                </a:solidFill>
                <a:latin typeface="Golos Text"/>
                <a:cs typeface="Golos Text"/>
              </a:rPr>
              <a:t>3</a:t>
            </a:r>
            <a:endParaRPr sz="2000" b="1">
              <a:solidFill>
                <a:srgbClr val="FFFFFF"/>
              </a:solidFill>
              <a:latin typeface="Golos Text"/>
              <a:cs typeface="Golos Text"/>
            </a:endParaRPr>
          </a:p>
        </p:txBody>
      </p:sp>
      <p:sp>
        <p:nvSpPr>
          <p:cNvPr id="497" name="Google Shape;497;p41"/>
          <p:cNvSpPr/>
          <p:nvPr/>
        </p:nvSpPr>
        <p:spPr bwMode="auto">
          <a:xfrm>
            <a:off x="4759897" y="2943397"/>
            <a:ext cx="1656829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Открытые вопросы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498" name="Google Shape;498;p41"/>
          <p:cNvSpPr/>
          <p:nvPr/>
        </p:nvSpPr>
        <p:spPr bwMode="auto">
          <a:xfrm>
            <a:off x="4772248" y="3016150"/>
            <a:ext cx="1668438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499" name="Google Shape;499;p41"/>
          <p:cNvSpPr/>
          <p:nvPr/>
        </p:nvSpPr>
        <p:spPr bwMode="auto">
          <a:xfrm>
            <a:off x="6702921" y="2428131"/>
            <a:ext cx="1944961" cy="1128266"/>
          </a:xfrm>
          <a:prstGeom prst="roundRect">
            <a:avLst>
              <a:gd name="adj" fmla="val 6078"/>
            </a:avLst>
          </a:prstGeom>
          <a:solidFill>
            <a:srgbClr val="D30353">
              <a:alpha val="9490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500" name="Google Shape;500;p41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6702921" y="2413843"/>
            <a:ext cx="1944961" cy="5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1" descr="preencoded.png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7489365" y="2569665"/>
            <a:ext cx="372071" cy="372071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1"/>
          <p:cNvSpPr/>
          <p:nvPr/>
        </p:nvSpPr>
        <p:spPr bwMode="auto">
          <a:xfrm>
            <a:off x="7600986" y="2486473"/>
            <a:ext cx="148828" cy="1860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>
              <a:lnSpc>
                <a:spcPct val="162197"/>
              </a:lnSpc>
              <a:buFont typeface="Arial"/>
              <a:buNone/>
              <a:defRPr/>
            </a:pPr>
            <a:r>
              <a:rPr lang="ru-RU" sz="2000" b="1">
                <a:solidFill>
                  <a:srgbClr val="FFFFFF"/>
                </a:solidFill>
                <a:latin typeface="Golos Text"/>
                <a:cs typeface="Golos Text"/>
              </a:rPr>
              <a:t>4</a:t>
            </a:r>
            <a:endParaRPr sz="2000" b="1">
              <a:solidFill>
                <a:srgbClr val="FFFFFF"/>
              </a:solidFill>
              <a:latin typeface="Golos Text"/>
              <a:cs typeface="Golos Text"/>
            </a:endParaRPr>
          </a:p>
        </p:txBody>
      </p:sp>
      <p:sp>
        <p:nvSpPr>
          <p:cNvPr id="503" name="Google Shape;503;p41"/>
          <p:cNvSpPr/>
          <p:nvPr/>
        </p:nvSpPr>
        <p:spPr bwMode="auto">
          <a:xfrm>
            <a:off x="6861347" y="2943396"/>
            <a:ext cx="1628104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Правило паузы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04" name="Google Shape;504;p41"/>
          <p:cNvSpPr/>
          <p:nvPr/>
        </p:nvSpPr>
        <p:spPr bwMode="auto">
          <a:xfrm>
            <a:off x="6841182" y="3016150"/>
            <a:ext cx="1668438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" name="Google Shape;482;p41" descr="preencoded.png"/>
          <p:cNvPicPr/>
          <p:nvPr/>
        </p:nvPicPr>
        <p:blipFill>
          <a:blip r:embed="rId2">
            <a:alphaModFix/>
          </a:blip>
          <a:srcRect l="-3752" t="159254" r="11549" b="-66514"/>
          <a:stretch/>
        </p:blipFill>
        <p:spPr bwMode="auto">
          <a:xfrm>
            <a:off x="2552588" y="2392308"/>
            <a:ext cx="1944961" cy="13062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3" name="Google Shape;482;p41" descr="preencoded.png"/>
          <p:cNvPicPr/>
          <p:nvPr/>
        </p:nvPicPr>
        <p:blipFill>
          <a:blip r:embed="rId2">
            <a:alphaModFix/>
          </a:blip>
          <a:srcRect l="-3752" t="159254" r="11549" b="-66514"/>
          <a:stretch/>
        </p:blipFill>
        <p:spPr bwMode="auto">
          <a:xfrm>
            <a:off x="4646338" y="2401897"/>
            <a:ext cx="1944961" cy="13062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  <p:pic>
        <p:nvPicPr>
          <p:cNvPr id="4" name="Google Shape;482;p41" descr="preencoded.png"/>
          <p:cNvPicPr/>
          <p:nvPr/>
        </p:nvPicPr>
        <p:blipFill>
          <a:blip r:embed="rId2">
            <a:alphaModFix/>
          </a:blip>
          <a:srcRect l="-3752" t="159254" r="11549" b="-66514"/>
          <a:stretch/>
        </p:blipFill>
        <p:spPr bwMode="auto">
          <a:xfrm>
            <a:off x="6715272" y="2412060"/>
            <a:ext cx="1944961" cy="130628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10" name="Google Shape;510;p42"/>
          <p:cNvSpPr/>
          <p:nvPr/>
        </p:nvSpPr>
        <p:spPr bwMode="auto">
          <a:xfrm>
            <a:off x="496119" y="848321"/>
            <a:ext cx="858218" cy="242739"/>
          </a:xfrm>
          <a:prstGeom prst="roundRect">
            <a:avLst>
              <a:gd name="adj" fmla="val 17171"/>
            </a:avLst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511" name="Google Shape;511;p42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75295" y="920056"/>
            <a:ext cx="99194" cy="99194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42"/>
          <p:cNvSpPr/>
          <p:nvPr/>
        </p:nvSpPr>
        <p:spPr bwMode="auto">
          <a:xfrm>
            <a:off x="724049" y="890291"/>
            <a:ext cx="709464" cy="175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0051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b="0" i="0" u="none" strike="noStrike" cap="none">
                <a:solidFill>
                  <a:schemeClr val="lt1"/>
                </a:solidFill>
                <a:latin typeface="Inter"/>
                <a:ea typeface="Inter"/>
                <a:cs typeface="Inter"/>
              </a:rPr>
              <a:t>БЛИЗОСТЬ</a:t>
            </a:r>
            <a:endParaRPr sz="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3" name="Google Shape;513;p42"/>
          <p:cNvSpPr/>
          <p:nvPr/>
        </p:nvSpPr>
        <p:spPr bwMode="auto">
          <a:xfrm>
            <a:off x="496119" y="1140619"/>
            <a:ext cx="4573563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55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Подсказка для родителей: </a:t>
            </a:r>
            <a:endParaRPr sz="25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14" name="Google Shape;514;p42"/>
          <p:cNvSpPr/>
          <p:nvPr/>
        </p:nvSpPr>
        <p:spPr bwMode="auto">
          <a:xfrm>
            <a:off x="496119" y="1597224"/>
            <a:ext cx="5771406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55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семейные ритуалы — якоря связи</a:t>
            </a:r>
            <a:endParaRPr sz="25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15" name="Google Shape;515;p42"/>
          <p:cNvSpPr/>
          <p:nvPr/>
        </p:nvSpPr>
        <p:spPr bwMode="auto">
          <a:xfrm>
            <a:off x="496119" y="2190304"/>
            <a:ext cx="8151763" cy="3969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1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Ритуалы — это повторяющиеся, предсказуемые действия в семье, в которых есть практический и эмоциональный смысл. Они создают чувство безопасности, показывают, что отношения продолжаются, и дают возможность спокойного общения.</a:t>
            </a:r>
            <a:endParaRPr sz="950" b="0" i="1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16" name="Google Shape;516;p42"/>
          <p:cNvSpPr/>
          <p:nvPr/>
        </p:nvSpPr>
        <p:spPr bwMode="auto">
          <a:xfrm>
            <a:off x="496119" y="3818706"/>
            <a:ext cx="2226097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Совместная деятельность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17" name="Google Shape;517;p42"/>
          <p:cNvSpPr/>
          <p:nvPr/>
        </p:nvSpPr>
        <p:spPr bwMode="auto">
          <a:xfrm>
            <a:off x="496119" y="4096643"/>
            <a:ext cx="2613868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18" name="Google Shape;518;p42"/>
          <p:cNvSpPr/>
          <p:nvPr/>
        </p:nvSpPr>
        <p:spPr bwMode="auto">
          <a:xfrm>
            <a:off x="3264991" y="3818706"/>
            <a:ext cx="1750219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Регулярные встречи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19" name="Google Shape;519;p42"/>
          <p:cNvSpPr/>
          <p:nvPr/>
        </p:nvSpPr>
        <p:spPr bwMode="auto">
          <a:xfrm>
            <a:off x="3264991" y="4096643"/>
            <a:ext cx="2613942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20" name="Google Shape;520;p42"/>
          <p:cNvSpPr/>
          <p:nvPr/>
        </p:nvSpPr>
        <p:spPr bwMode="auto">
          <a:xfrm>
            <a:off x="6033939" y="3818706"/>
            <a:ext cx="1873151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Неформальное время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21" name="Google Shape;521;p42"/>
          <p:cNvSpPr/>
          <p:nvPr/>
        </p:nvSpPr>
        <p:spPr bwMode="auto">
          <a:xfrm>
            <a:off x="6033939" y="4096643"/>
            <a:ext cx="2613942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endParaRPr sz="9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22" name="Google Shape;522;p42" descr="Семья с мальчиком"/>
          <p:cNvPicPr/>
          <p:nvPr/>
        </p:nvPicPr>
        <p:blipFill>
          <a:blip r:embed="rId3">
            <a:alphaModFix/>
          </a:blip>
          <a:stretch/>
        </p:blipFill>
        <p:spPr bwMode="auto">
          <a:xfrm>
            <a:off x="999604" y="277326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2" descr="Пользователи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3563726" y="2736056"/>
            <a:ext cx="1008236" cy="10082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42" descr="Театр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6426510" y="2829892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30" name="Google Shape;530;p43"/>
          <p:cNvSpPr/>
          <p:nvPr/>
        </p:nvSpPr>
        <p:spPr bwMode="auto">
          <a:xfrm>
            <a:off x="496119" y="566576"/>
            <a:ext cx="641375" cy="233214"/>
          </a:xfrm>
          <a:prstGeom prst="roundRect">
            <a:avLst>
              <a:gd name="adj" fmla="val 17872"/>
            </a:avLst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pic>
        <p:nvPicPr>
          <p:cNvPr id="531" name="Google Shape;531;p43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87740" y="626661"/>
            <a:ext cx="99194" cy="99194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43"/>
          <p:cNvSpPr/>
          <p:nvPr/>
        </p:nvSpPr>
        <p:spPr bwMode="auto">
          <a:xfrm>
            <a:off x="727248" y="600174"/>
            <a:ext cx="641375" cy="1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0051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800" b="0" i="0" u="none" strike="noStrike" cap="none">
                <a:solidFill>
                  <a:schemeClr val="dk1"/>
                </a:solidFill>
                <a:latin typeface="Inter"/>
                <a:ea typeface="Inter"/>
                <a:cs typeface="Inter"/>
              </a:rPr>
              <a:t>ИТОГИ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33" name="Google Shape;533;p43"/>
          <p:cNvSpPr/>
          <p:nvPr/>
        </p:nvSpPr>
        <p:spPr bwMode="auto">
          <a:xfrm>
            <a:off x="899145" y="931591"/>
            <a:ext cx="5289352" cy="407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55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Главный посыл для родителей</a:t>
            </a:r>
            <a:endParaRPr sz="25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35" name="Google Shape;535;p43"/>
          <p:cNvSpPr/>
          <p:nvPr/>
        </p:nvSpPr>
        <p:spPr bwMode="auto">
          <a:xfrm>
            <a:off x="899145" y="1758479"/>
            <a:ext cx="2180109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Подростковый возраст — 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36" name="Google Shape;536;p43"/>
          <p:cNvSpPr/>
          <p:nvPr/>
        </p:nvSpPr>
        <p:spPr bwMode="auto">
          <a:xfrm>
            <a:off x="899145" y="2011561"/>
            <a:ext cx="3477295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это возраст изменений, а  не катастрофа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37" name="Google Shape;537;p43"/>
          <p:cNvSpPr/>
          <p:nvPr/>
        </p:nvSpPr>
        <p:spPr bwMode="auto">
          <a:xfrm>
            <a:off x="899145" y="2289497"/>
            <a:ext cx="3595316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563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00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цель – не победить подростка</a:t>
            </a:r>
            <a:endParaRPr sz="10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39" name="Google Shape;539;p43"/>
          <p:cNvSpPr/>
          <p:nvPr/>
        </p:nvSpPr>
        <p:spPr bwMode="auto">
          <a:xfrm>
            <a:off x="5043562" y="1638113"/>
            <a:ext cx="3201293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Что вы можете сделать прямо сейчас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40" name="Google Shape;540;p43"/>
          <p:cNvSpPr/>
          <p:nvPr/>
        </p:nvSpPr>
        <p:spPr bwMode="auto">
          <a:xfrm>
            <a:off x="5037301" y="1913289"/>
            <a:ext cx="3595389" cy="992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just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95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Быть эмоционально доступным — слышать, признавать чувства. Устанавливать границы для безопасности, но не тотальный контроль. Учиться конструктивно конфликтовать. Создавать ритуалы связи — маленькие, регулярные моменты вместе.</a:t>
            </a:r>
            <a:endParaRPr sz="9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41" name="Google Shape;541;p43"/>
          <p:cNvSpPr/>
          <p:nvPr/>
        </p:nvSpPr>
        <p:spPr bwMode="auto">
          <a:xfrm>
            <a:off x="496119" y="3230221"/>
            <a:ext cx="8151763" cy="20241"/>
          </a:xfrm>
          <a:prstGeom prst="rect">
            <a:avLst/>
          </a:prstGeom>
          <a:solidFill>
            <a:schemeClr val="lt1">
              <a:alpha val="49803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  <p:sp>
        <p:nvSpPr>
          <p:cNvPr id="542" name="Google Shape;542;p43"/>
          <p:cNvSpPr/>
          <p:nvPr/>
        </p:nvSpPr>
        <p:spPr bwMode="auto">
          <a:xfrm>
            <a:off x="682154" y="3650064"/>
            <a:ext cx="1793379" cy="203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3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3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Ваш следующий шаг</a:t>
            </a:r>
            <a:endParaRPr sz="130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43" name="Google Shape;543;p43"/>
          <p:cNvSpPr/>
          <p:nvPr/>
        </p:nvSpPr>
        <p:spPr bwMode="auto">
          <a:xfrm>
            <a:off x="682154" y="3965525"/>
            <a:ext cx="7965728" cy="1984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10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Выберите один конкретный шаг из блока общения и один ритуал, которые вы готовы попробовать на этой неделе. Что это будет?</a:t>
            </a:r>
            <a:endParaRPr sz="1100" b="1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544" name="Google Shape;544;p43"/>
          <p:cNvSpPr/>
          <p:nvPr/>
        </p:nvSpPr>
        <p:spPr bwMode="auto">
          <a:xfrm flipH="1">
            <a:off x="473256" y="3615567"/>
            <a:ext cx="114483" cy="96135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/>
            </a:pP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376" name="Google Shape;376;p34" descr="preencoded.png"/>
          <p:cNvPicPr/>
          <p:nvPr/>
        </p:nvPicPr>
        <p:blipFill>
          <a:blip r:embed="rId2">
            <a:alphaModFix/>
          </a:blip>
          <a:stretch/>
        </p:blipFill>
        <p:spPr bwMode="auto">
          <a:xfrm>
            <a:off x="5710238" y="0"/>
            <a:ext cx="3429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77" name="Google Shape;377;p34"/>
          <p:cNvSpPr/>
          <p:nvPr/>
        </p:nvSpPr>
        <p:spPr bwMode="auto">
          <a:xfrm>
            <a:off x="437929" y="55669"/>
            <a:ext cx="4722763" cy="814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384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2550" b="1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Рекомендуемая литература для родителей</a:t>
            </a:r>
            <a:endParaRPr sz="2550" b="0" i="0" u="none" strike="noStrike" cap="none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378" name="Google Shape;378;p34"/>
          <p:cNvSpPr/>
          <p:nvPr/>
        </p:nvSpPr>
        <p:spPr bwMode="auto">
          <a:xfrm>
            <a:off x="437930" y="1051924"/>
            <a:ext cx="2209800" cy="2441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9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55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Проверенные авторы</a:t>
            </a:r>
            <a:endParaRPr sz="1550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79" name="Google Shape;379;p34"/>
          <p:cNvSpPr/>
          <p:nvPr/>
        </p:nvSpPr>
        <p:spPr bwMode="auto">
          <a:xfrm>
            <a:off x="312092" y="1416346"/>
            <a:ext cx="2210098" cy="2183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4313" marR="0" lvl="0" indent="-214313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8"/>
              <a:buFont typeface="Arial"/>
              <a:buChar char="•"/>
              <a:defRPr/>
            </a:pPr>
            <a:r>
              <a:rPr lang="ru-RU" sz="950" b="1" i="0" u="none" strike="noStrike" cap="none">
                <a:solidFill>
                  <a:schemeClr val="lt1"/>
                </a:solidFill>
                <a:latin typeface="Golos Text"/>
                <a:ea typeface="Golos Text SemiBold"/>
                <a:cs typeface="Golos Text"/>
              </a:rPr>
              <a:t>Людмила Петрановская</a:t>
            </a:r>
            <a:r>
              <a:rPr lang="ru-RU" sz="950" b="0" i="0" u="none" strike="noStrike" cap="none">
                <a:solidFill>
                  <a:schemeClr val="lt1"/>
                </a:solidFill>
                <a:latin typeface="Golos Text"/>
                <a:ea typeface="Golos Text SemiBold"/>
                <a:cs typeface="Golos Text"/>
              </a:rPr>
              <a:t> — «Что делать, если…» (серия книг о привязанности)</a:t>
            </a:r>
            <a:endParaRPr sz="950" b="0" i="0" u="none" strike="noStrike" cap="none">
              <a:solidFill>
                <a:schemeClr val="lt1"/>
              </a:solidFill>
              <a:latin typeface="Golos Text"/>
              <a:ea typeface="Golos Text SemiBold"/>
              <a:cs typeface="Golos Text"/>
            </a:endParaRPr>
          </a:p>
          <a:p>
            <a:pPr marL="214313" marR="0" lvl="0" indent="-214313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8"/>
              <a:buFont typeface="Arial"/>
              <a:buChar char="•"/>
              <a:defRPr/>
            </a:pPr>
            <a:r>
              <a:rPr lang="ru-RU" sz="950" b="1" i="0" u="none" strike="noStrike" cap="none">
                <a:solidFill>
                  <a:schemeClr val="lt1"/>
                </a:solidFill>
                <a:latin typeface="Golos Text"/>
                <a:ea typeface="Golos Text SemiBold"/>
                <a:cs typeface="Golos Text"/>
              </a:rPr>
              <a:t>Адель Фабер, Элейн Мазлиш</a:t>
            </a:r>
            <a:r>
              <a:rPr lang="ru-RU" sz="950" b="0" i="0" u="none" strike="noStrike" cap="none">
                <a:solidFill>
                  <a:schemeClr val="lt1"/>
                </a:solidFill>
                <a:latin typeface="Golos Text"/>
                <a:ea typeface="Golos Text SemiBold"/>
                <a:cs typeface="Golos Text"/>
              </a:rPr>
              <a:t> — «Как говорить, чтобы дети слушали»</a:t>
            </a:r>
            <a:endParaRPr sz="950" b="0" i="0" u="none" strike="noStrike" cap="none">
              <a:solidFill>
                <a:schemeClr val="lt1"/>
              </a:solidFill>
              <a:latin typeface="Golos Text"/>
              <a:ea typeface="Golos Text SemiBold"/>
              <a:cs typeface="Golos Text"/>
            </a:endParaRPr>
          </a:p>
          <a:p>
            <a:pPr marL="214313" marR="0" lvl="0" indent="-214313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8"/>
              <a:buFont typeface="Arial"/>
              <a:buChar char="•"/>
              <a:defRPr/>
            </a:pPr>
            <a:r>
              <a:rPr lang="ru-RU" sz="950" b="1" i="0" u="none" strike="noStrike" cap="none">
                <a:solidFill>
                  <a:schemeClr val="lt1"/>
                </a:solidFill>
                <a:latin typeface="Golos Text"/>
                <a:ea typeface="Golos Text SemiBold"/>
                <a:cs typeface="Golos Text"/>
              </a:rPr>
              <a:t>Ирина Млодик</a:t>
            </a:r>
            <a:r>
              <a:rPr lang="ru-RU" sz="950" b="0" i="0" u="none" strike="noStrike" cap="none">
                <a:solidFill>
                  <a:schemeClr val="lt1"/>
                </a:solidFill>
                <a:latin typeface="Golos Text"/>
                <a:ea typeface="Golos Text SemiBold"/>
                <a:cs typeface="Golos Text"/>
              </a:rPr>
              <a:t> — «Психология современного подростка»</a:t>
            </a:r>
            <a:endParaRPr sz="950" b="0" i="0" u="none" strike="noStrike" cap="none">
              <a:solidFill>
                <a:schemeClr val="lt1"/>
              </a:solidFill>
              <a:latin typeface="Golos Text"/>
              <a:ea typeface="Golos Text SemiBold"/>
              <a:cs typeface="Golos Text"/>
            </a:endParaRPr>
          </a:p>
          <a:p>
            <a:pPr marL="214313" marR="0" lvl="0" indent="-214313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8"/>
              <a:buFont typeface="Arial"/>
              <a:buChar char="•"/>
              <a:defRPr/>
            </a:pPr>
            <a:r>
              <a:rPr lang="ru-RU" sz="950" b="1" i="0" u="none" strike="noStrike" cap="none">
                <a:solidFill>
                  <a:schemeClr val="lt1"/>
                </a:solidFill>
                <a:latin typeface="Golos Text"/>
                <a:ea typeface="Golos Text SemiBold"/>
                <a:cs typeface="Golos Text"/>
              </a:rPr>
              <a:t>Джон Медина</a:t>
            </a:r>
            <a:r>
              <a:rPr lang="ru-RU" sz="950" b="0" i="0" u="none" strike="noStrike" cap="none">
                <a:solidFill>
                  <a:schemeClr val="lt1"/>
                </a:solidFill>
                <a:latin typeface="Golos Text"/>
                <a:ea typeface="Golos Text SemiBold"/>
                <a:cs typeface="Golos Text"/>
              </a:rPr>
              <a:t> — «Правила развития мозга вашего ребёнка»</a:t>
            </a:r>
            <a:endParaRPr sz="950" b="0" i="0" u="none" strike="noStrike" cap="none">
              <a:solidFill>
                <a:schemeClr val="lt1"/>
              </a:solidFill>
              <a:latin typeface="Golos Text"/>
              <a:ea typeface="Golos Text SemiBold"/>
              <a:cs typeface="Golos Text"/>
            </a:endParaRPr>
          </a:p>
        </p:txBody>
      </p:sp>
      <p:sp>
        <p:nvSpPr>
          <p:cNvPr id="380" name="Google Shape;380;p34"/>
          <p:cNvSpPr/>
          <p:nvPr/>
        </p:nvSpPr>
        <p:spPr bwMode="auto">
          <a:xfrm>
            <a:off x="3139086" y="869760"/>
            <a:ext cx="2358200" cy="488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>
              <a:lnSpc>
                <a:spcPct val="124493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sz="1550" b="1" i="0" u="none" strike="noStrike" cap="none">
                <a:solidFill>
                  <a:schemeClr val="lt1"/>
                </a:solidFill>
                <a:latin typeface="Golos Text"/>
                <a:ea typeface="Golos Text"/>
                <a:cs typeface="Golos Text"/>
              </a:rPr>
              <a:t>Специально о подростках</a:t>
            </a:r>
            <a:endParaRPr sz="1550" i="0" u="none" strike="noStrike" cap="none">
              <a:solidFill>
                <a:schemeClr val="lt1"/>
              </a:solidFill>
              <a:latin typeface="Golos Text"/>
              <a:ea typeface="Golos Text"/>
              <a:cs typeface="Golos Text"/>
            </a:endParaRPr>
          </a:p>
        </p:txBody>
      </p:sp>
      <p:sp>
        <p:nvSpPr>
          <p:cNvPr id="381" name="Google Shape;381;p34"/>
          <p:cNvSpPr/>
          <p:nvPr/>
        </p:nvSpPr>
        <p:spPr bwMode="auto">
          <a:xfrm>
            <a:off x="2888006" y="1485931"/>
            <a:ext cx="2210098" cy="13893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14313" marR="0" lvl="0" indent="-214313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8"/>
              <a:buFont typeface="Arial"/>
              <a:buChar char="•"/>
              <a:defRPr/>
            </a:pPr>
            <a:r>
              <a:rPr lang="ru-RU" sz="950" b="1" i="0" u="none" strike="noStrike" cap="none">
                <a:solidFill>
                  <a:schemeClr val="lt1"/>
                </a:solidFill>
                <a:latin typeface="Golos Text"/>
                <a:ea typeface="Golos Text SemiBold"/>
                <a:cs typeface="Golos Text"/>
              </a:rPr>
              <a:t>Робин Хэрнис — «Воспитание подростка. Практический курс»</a:t>
            </a:r>
            <a:endParaRPr>
              <a:latin typeface="Golos Text"/>
              <a:cs typeface="Golos Text"/>
            </a:endParaRPr>
          </a:p>
          <a:p>
            <a:pPr marL="214313" marR="0" lvl="0" indent="-214313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8"/>
              <a:buFont typeface="Arial"/>
              <a:buChar char="•"/>
              <a:defRPr/>
            </a:pPr>
            <a:r>
              <a:rPr lang="ru-RU" sz="950" b="1" i="0" u="none" strike="noStrike" cap="none">
                <a:solidFill>
                  <a:schemeClr val="lt1"/>
                </a:solidFill>
                <a:latin typeface="Golos Text"/>
                <a:ea typeface="Golos Text SemiBold"/>
                <a:cs typeface="Golos Text"/>
              </a:rPr>
              <a:t>Дэниел Сигель, Тина Брайсон — </a:t>
            </a:r>
            <a:r>
              <a:rPr lang="ru-RU" sz="950" i="0" u="none" strike="noStrike" cap="none">
                <a:solidFill>
                  <a:schemeClr val="lt1"/>
                </a:solidFill>
                <a:latin typeface="Golos Text"/>
                <a:ea typeface="Golos Text SemiBold"/>
                <a:cs typeface="Golos Text"/>
              </a:rPr>
              <a:t>«Дисциплина без драмы» (нейробиология конфликтов)</a:t>
            </a:r>
            <a:endParaRPr>
              <a:latin typeface="Golos Text"/>
              <a:cs typeface="Golos Text"/>
            </a:endParaRPr>
          </a:p>
          <a:p>
            <a:pPr marL="214313" marR="0" lvl="0" indent="-214313" algn="l">
              <a:lnSpc>
                <a:spcPct val="161466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8"/>
              <a:buFont typeface="Arial"/>
              <a:buChar char="•"/>
              <a:defRPr/>
            </a:pPr>
            <a:r>
              <a:rPr lang="ru-RU" sz="950" b="1" i="0" u="none" strike="noStrike" cap="none">
                <a:solidFill>
                  <a:schemeClr val="lt1"/>
                </a:solidFill>
                <a:latin typeface="Golos Text"/>
                <a:ea typeface="Golos Text SemiBold"/>
                <a:cs typeface="Golos Text"/>
              </a:rPr>
              <a:t>Карл Пиклхарт — </a:t>
            </a:r>
            <a:r>
              <a:rPr lang="ru-RU" sz="950" i="0" u="none" strike="noStrike" cap="none">
                <a:solidFill>
                  <a:schemeClr val="lt1"/>
                </a:solidFill>
                <a:latin typeface="Golos Text"/>
                <a:ea typeface="Golos Text SemiBold"/>
                <a:cs typeface="Golos Text"/>
              </a:rPr>
              <a:t>«Дневник для родителей подростка»</a:t>
            </a:r>
            <a:endParaRPr/>
          </a:p>
          <a:p>
            <a:pPr marL="214313" lvl="0" indent="-214313">
              <a:lnSpc>
                <a:spcPct val="161466"/>
              </a:lnSpc>
              <a:buClr>
                <a:schemeClr val="lt1"/>
              </a:buClr>
              <a:buSzPts val="968"/>
              <a:buFont typeface="Arial"/>
              <a:buChar char="•"/>
              <a:defRPr/>
            </a:pPr>
            <a:r>
              <a:rPr lang="ru-RU" sz="900" b="1">
                <a:solidFill>
                  <a:schemeClr val="bg1"/>
                </a:solidFill>
                <a:latin typeface="Golos Text"/>
                <a:cs typeface="Golos Text"/>
              </a:rPr>
              <a:t>Анна Левинская </a:t>
            </a:r>
            <a:r>
              <a:rPr lang="ru-RU" sz="900">
                <a:solidFill>
                  <a:schemeClr val="bg1"/>
                </a:solidFill>
                <a:latin typeface="Golos Text"/>
                <a:cs typeface="Golos Text"/>
              </a:rPr>
              <a:t>Путеводитель по взрослению для девочек/ Путеводитель по взрослению для мальчиков</a:t>
            </a:r>
            <a:endParaRPr/>
          </a:p>
          <a:p>
            <a:pPr marL="214313" lvl="0" indent="-214313">
              <a:lnSpc>
                <a:spcPct val="161466"/>
              </a:lnSpc>
              <a:buClr>
                <a:schemeClr val="lt1"/>
              </a:buClr>
              <a:buSzPts val="968"/>
              <a:buFont typeface="Arial"/>
              <a:buChar char="•"/>
              <a:defRPr/>
            </a:pPr>
            <a:endParaRPr sz="900" b="1">
              <a:solidFill>
                <a:schemeClr val="bg1"/>
              </a:solidFill>
              <a:latin typeface="Goudy Old Style"/>
              <a:cs typeface="Farah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851209" y="4062172"/>
            <a:ext cx="2497974" cy="92333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900" b="1" u="none" strike="noStrike" cap="none">
                <a:ln>
                  <a:noFill/>
                </a:ln>
                <a:solidFill>
                  <a:schemeClr val="bg1"/>
                </a:solidFill>
                <a:latin typeface="Golos Text"/>
                <a:cs typeface="Golos Text"/>
              </a:rPr>
              <a:t>Дольто Ф. </a:t>
            </a:r>
            <a:r>
              <a:rPr lang="ru-RU" sz="900" u="none" strike="noStrike" cap="none">
                <a:ln>
                  <a:noFill/>
                </a:ln>
                <a:solidFill>
                  <a:schemeClr val="bg1"/>
                </a:solidFill>
                <a:latin typeface="Golos Text"/>
                <a:cs typeface="Golos Text"/>
              </a:rPr>
              <a:t>На стороне подростка / Издательство Рама паблишинг, 2018. </a:t>
            </a:r>
            <a:endParaRPr/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endParaRPr lang="ru-RU" sz="900" b="1" u="none" strike="noStrike" cap="none">
              <a:ln>
                <a:noFill/>
              </a:ln>
              <a:solidFill>
                <a:schemeClr val="bg1"/>
              </a:solidFill>
              <a:latin typeface="Golos Text"/>
              <a:cs typeface="Golos Text"/>
            </a:endParaRPr>
          </a:p>
          <a:p>
            <a:pPr marL="171450" marR="0" lvl="0" indent="-17145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defRPr/>
            </a:pPr>
            <a:r>
              <a:rPr lang="ru-RU" sz="900" b="1" u="none" strike="noStrike" cap="none">
                <a:ln>
                  <a:noFill/>
                </a:ln>
                <a:solidFill>
                  <a:schemeClr val="bg1"/>
                </a:solidFill>
                <a:latin typeface="Golos Text"/>
                <a:cs typeface="Golos Text"/>
              </a:rPr>
              <a:t>Литвак Н.. </a:t>
            </a:r>
            <a:r>
              <a:rPr lang="ru-RU" sz="900" u="none" strike="noStrike" cap="none">
                <a:ln>
                  <a:noFill/>
                </a:ln>
                <a:solidFill>
                  <a:schemeClr val="bg1"/>
                </a:solidFill>
                <a:latin typeface="Golos Text"/>
                <a:cs typeface="Golos Text"/>
              </a:rPr>
              <a:t>Наши хорошие подростки / Издательство Альпина нон-фикшн, 2015</a:t>
            </a:r>
            <a:endParaRPr lang="ru-RU" sz="1100" u="none" strike="noStrike" cap="none">
              <a:ln>
                <a:noFill/>
              </a:ln>
              <a:solidFill>
                <a:schemeClr val="bg1"/>
              </a:solidFill>
              <a:latin typeface="Golos Text"/>
              <a:cs typeface="Golos Tex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15CEAF-0CA1-42B0-901F-0B46EF841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техника Я-сообщение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A1FDE46-E38D-43E6-B3CE-7BDF9994F1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Говорим о себе без местоимения 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04B62C-9737-4E81-BF32-A3AB9F90CCD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71860" y="327825"/>
            <a:ext cx="3837000" cy="3340200"/>
          </a:xfrm>
        </p:spPr>
        <p:txBody>
          <a:bodyPr/>
          <a:lstStyle/>
          <a:p>
            <a:r>
              <a:rPr lang="ru-RU" dirty="0"/>
              <a:t>Когда происходит… (конкретное поведение)</a:t>
            </a:r>
          </a:p>
          <a:p>
            <a:r>
              <a:rPr lang="ru-RU" dirty="0"/>
              <a:t>Я чувствую… (ваше чувство, не обвинение)</a:t>
            </a:r>
          </a:p>
          <a:p>
            <a:r>
              <a:rPr lang="ru-RU" dirty="0"/>
              <a:t>Мне нужно/хочется… (ваше ожидание или запрос)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3795712-AAEA-4765-8C76-33D664D9617B}"/>
              </a:ext>
            </a:extLst>
          </p:cNvPr>
          <p:cNvSpPr txBox="1"/>
          <p:nvPr/>
        </p:nvSpPr>
        <p:spPr>
          <a:xfrm>
            <a:off x="4771860" y="3572903"/>
            <a:ext cx="4572000" cy="503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2000" b="1" u="sng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Н</a:t>
            </a:r>
            <a:r>
              <a:rPr lang="ru-RU" sz="2000" b="1" i="0" u="sng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еубранная комната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9B8F2AE-5C53-4814-88D8-D2BFD8B93AB9}"/>
              </a:ext>
            </a:extLst>
          </p:cNvPr>
          <p:cNvSpPr txBox="1"/>
          <p:nvPr/>
        </p:nvSpPr>
        <p:spPr>
          <a:xfrm>
            <a:off x="5013960" y="3981764"/>
            <a:ext cx="4069080" cy="701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1400" b="0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Замените фразу :«Ты постоянно забываешь о своих обязанностях дома.»</a:t>
            </a:r>
          </a:p>
        </p:txBody>
      </p:sp>
    </p:spTree>
    <p:extLst>
      <p:ext uri="{BB962C8B-B14F-4D97-AF65-F5344CB8AC3E}">
        <p14:creationId xmlns:p14="http://schemas.microsoft.com/office/powerpoint/2010/main" val="7602970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15CEAF-0CA1-42B0-901F-0B46EF841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техника Я-сообщение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A1FDE46-E38D-43E6-B3CE-7BDF9994F1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Говорим о себе без местоимения 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04B62C-9737-4E81-BF32-A3AB9F90CCD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71860" y="327825"/>
            <a:ext cx="3837000" cy="3340200"/>
          </a:xfrm>
        </p:spPr>
        <p:txBody>
          <a:bodyPr/>
          <a:lstStyle/>
          <a:p>
            <a:r>
              <a:rPr lang="ru-RU" dirty="0"/>
              <a:t>Когда происходит… (конкретное поведение)</a:t>
            </a:r>
          </a:p>
          <a:p>
            <a:r>
              <a:rPr lang="ru-RU" dirty="0"/>
              <a:t>Я чувствую… (ваше чувство, не обвинение)</a:t>
            </a:r>
          </a:p>
          <a:p>
            <a:r>
              <a:rPr lang="ru-RU" dirty="0"/>
              <a:t>Мне нужно/хочется… (ваше ожидание или запрос)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3795712-AAEA-4765-8C76-33D664D9617B}"/>
              </a:ext>
            </a:extLst>
          </p:cNvPr>
          <p:cNvSpPr txBox="1"/>
          <p:nvPr/>
        </p:nvSpPr>
        <p:spPr>
          <a:xfrm>
            <a:off x="4771860" y="3572903"/>
            <a:ext cx="4572000" cy="503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2000" b="0" i="0" u="none" strike="noStrike" cap="none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Опоздание домой</a:t>
            </a:r>
            <a:endParaRPr lang="ru-RU" sz="2000" b="0" i="0" u="none" strike="noStrike" cap="none" dirty="0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9B8F2AE-5C53-4814-88D8-D2BFD8B93AB9}"/>
              </a:ext>
            </a:extLst>
          </p:cNvPr>
          <p:cNvSpPr txBox="1"/>
          <p:nvPr/>
        </p:nvSpPr>
        <p:spPr>
          <a:xfrm>
            <a:off x="5013960" y="3981764"/>
            <a:ext cx="4069080" cy="701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1400" b="0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Замените фразу :«Мы же договорились, что ты будешь предупреждать, если задерживаешься.»</a:t>
            </a:r>
          </a:p>
        </p:txBody>
      </p:sp>
    </p:spTree>
    <p:extLst>
      <p:ext uri="{BB962C8B-B14F-4D97-AF65-F5344CB8AC3E}">
        <p14:creationId xmlns:p14="http://schemas.microsoft.com/office/powerpoint/2010/main" val="40708080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15CEAF-0CA1-42B0-901F-0B46EF841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техника Я-сообщение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A1FDE46-E38D-43E6-B3CE-7BDF9994F1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Говорим о себе без местоимения 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04B62C-9737-4E81-BF32-A3AB9F90CCD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71860" y="327825"/>
            <a:ext cx="3837000" cy="3340200"/>
          </a:xfrm>
        </p:spPr>
        <p:txBody>
          <a:bodyPr/>
          <a:lstStyle/>
          <a:p>
            <a:r>
              <a:rPr lang="ru-RU" dirty="0"/>
              <a:t>Когда происходит… (конкретное поведение)</a:t>
            </a:r>
          </a:p>
          <a:p>
            <a:r>
              <a:rPr lang="ru-RU" dirty="0"/>
              <a:t>Я чувствую… (ваше чувство, не обвинение)</a:t>
            </a:r>
          </a:p>
          <a:p>
            <a:r>
              <a:rPr lang="ru-RU" dirty="0"/>
              <a:t>Мне нужно/хочется… (ваше ожидание или запрос)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3795712-AAEA-4765-8C76-33D664D9617B}"/>
              </a:ext>
            </a:extLst>
          </p:cNvPr>
          <p:cNvSpPr txBox="1"/>
          <p:nvPr/>
        </p:nvSpPr>
        <p:spPr>
          <a:xfrm>
            <a:off x="4771860" y="3572903"/>
            <a:ext cx="4572000" cy="503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2000" b="1" u="sng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Конфликт из-за друзей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54B95C2-F5FE-45D4-8463-A58D3605FCAD}"/>
              </a:ext>
            </a:extLst>
          </p:cNvPr>
          <p:cNvSpPr txBox="1"/>
          <p:nvPr/>
        </p:nvSpPr>
        <p:spPr>
          <a:xfrm>
            <a:off x="5217960" y="3969746"/>
            <a:ext cx="3390900" cy="10224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1400" b="0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Замените фразу :«Мы же договаривались, что ты больше не общаешься с этим мальчиком.»</a:t>
            </a:r>
          </a:p>
        </p:txBody>
      </p:sp>
    </p:spTree>
    <p:extLst>
      <p:ext uri="{BB962C8B-B14F-4D97-AF65-F5344CB8AC3E}">
        <p14:creationId xmlns:p14="http://schemas.microsoft.com/office/powerpoint/2010/main" val="33864349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15CEAF-0CA1-42B0-901F-0B46EF841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техника Я-сообщение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A1FDE46-E38D-43E6-B3CE-7BDF9994F1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Говорим о себе без местоимения 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04B62C-9737-4E81-BF32-A3AB9F90CCD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71860" y="327825"/>
            <a:ext cx="3837000" cy="3340200"/>
          </a:xfrm>
        </p:spPr>
        <p:txBody>
          <a:bodyPr/>
          <a:lstStyle/>
          <a:p>
            <a:r>
              <a:rPr lang="ru-RU" dirty="0"/>
              <a:t>Когда происходит… (конкретное поведение)</a:t>
            </a:r>
          </a:p>
          <a:p>
            <a:r>
              <a:rPr lang="ru-RU" dirty="0"/>
              <a:t>Я чувствую… (ваше чувство, не обвинение)</a:t>
            </a:r>
          </a:p>
          <a:p>
            <a:r>
              <a:rPr lang="ru-RU" dirty="0"/>
              <a:t>Мне нужно/хочется… (ваше ожидание или запрос)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3795712-AAEA-4765-8C76-33D664D9617B}"/>
              </a:ext>
            </a:extLst>
          </p:cNvPr>
          <p:cNvSpPr txBox="1"/>
          <p:nvPr/>
        </p:nvSpPr>
        <p:spPr>
          <a:xfrm>
            <a:off x="4771860" y="3572903"/>
            <a:ext cx="4572000" cy="503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2000" u="sng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Скандал из-за телефона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9B8F2AE-5C53-4814-88D8-D2BFD8B93AB9}"/>
              </a:ext>
            </a:extLst>
          </p:cNvPr>
          <p:cNvSpPr txBox="1"/>
          <p:nvPr/>
        </p:nvSpPr>
        <p:spPr>
          <a:xfrm>
            <a:off x="5013960" y="3981764"/>
            <a:ext cx="4069080" cy="701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1400" b="0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Замените фразу :«Мы же договаривались, что ты в 10 уже не сидишь в телефоне.»</a:t>
            </a:r>
          </a:p>
        </p:txBody>
      </p:sp>
    </p:spTree>
    <p:extLst>
      <p:ext uri="{BB962C8B-B14F-4D97-AF65-F5344CB8AC3E}">
        <p14:creationId xmlns:p14="http://schemas.microsoft.com/office/powerpoint/2010/main" val="197996499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D15CEAF-0CA1-42B0-901F-0B46EF841E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техника Я-сообщение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A1FDE46-E38D-43E6-B3CE-7BDF9994F1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/>
              <a:t>Говорим о себе без местоимения ТЫ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6504B62C-9737-4E81-BF32-A3AB9F90CCD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71860" y="327825"/>
            <a:ext cx="3837000" cy="3340200"/>
          </a:xfrm>
        </p:spPr>
        <p:txBody>
          <a:bodyPr/>
          <a:lstStyle/>
          <a:p>
            <a:r>
              <a:rPr lang="ru-RU" dirty="0"/>
              <a:t>Когда происходит… (конкретное поведение)</a:t>
            </a:r>
          </a:p>
          <a:p>
            <a:r>
              <a:rPr lang="ru-RU" dirty="0"/>
              <a:t>Я чувствую… (ваше чувство, не обвинение)</a:t>
            </a:r>
          </a:p>
          <a:p>
            <a:r>
              <a:rPr lang="ru-RU" dirty="0"/>
              <a:t>Мне нужно/хочется… (ваше ожидание или запрос)</a:t>
            </a:r>
          </a:p>
          <a:p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43795712-AAEA-4765-8C76-33D664D9617B}"/>
              </a:ext>
            </a:extLst>
          </p:cNvPr>
          <p:cNvSpPr txBox="1"/>
          <p:nvPr/>
        </p:nvSpPr>
        <p:spPr>
          <a:xfrm>
            <a:off x="4939500" y="3572903"/>
            <a:ext cx="4572000" cy="503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2000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Проблемы с учебой</a:t>
            </a:r>
            <a:endParaRPr lang="ru-RU" sz="2000" b="1" i="0" u="sng" strike="noStrike" cap="none" dirty="0">
              <a:solidFill>
                <a:schemeClr val="lt1"/>
              </a:solidFill>
              <a:latin typeface="Golos Text SemiBold"/>
              <a:ea typeface="Golos Text SemiBold"/>
              <a:cs typeface="Golos Text SemiBold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9B8F2AE-5C53-4814-88D8-D2BFD8B93AB9}"/>
              </a:ext>
            </a:extLst>
          </p:cNvPr>
          <p:cNvSpPr txBox="1"/>
          <p:nvPr/>
        </p:nvSpPr>
        <p:spPr>
          <a:xfrm>
            <a:off x="5013960" y="3981764"/>
            <a:ext cx="4069080" cy="701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>
              <a:lnSpc>
                <a:spcPct val="148857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defRPr/>
            </a:pPr>
            <a:r>
              <a:rPr lang="ru-RU" sz="1400" b="0" i="0" u="none" strike="noStrike" cap="none" dirty="0">
                <a:solidFill>
                  <a:schemeClr val="lt1"/>
                </a:solidFill>
                <a:latin typeface="Golos Text SemiBold"/>
                <a:ea typeface="Golos Text SemiBold"/>
                <a:cs typeface="Golos Text SemiBold"/>
              </a:rPr>
              <a:t>Замените фразу :«Ты всё время откладываешь уроки на потом.»</a:t>
            </a:r>
          </a:p>
        </p:txBody>
      </p:sp>
    </p:spTree>
    <p:extLst>
      <p:ext uri="{BB962C8B-B14F-4D97-AF65-F5344CB8AC3E}">
        <p14:creationId xmlns:p14="http://schemas.microsoft.com/office/powerpoint/2010/main" val="2506148345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FB2477"/>
      </a:dk1>
      <a:lt1>
        <a:srgbClr val="FFFFFF"/>
      </a:lt1>
      <a:dk2>
        <a:srgbClr val="FB2477"/>
      </a:dk2>
      <a:lt2>
        <a:srgbClr val="FB2477"/>
      </a:lt2>
      <a:accent1>
        <a:srgbClr val="FB2477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9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160</TotalTime>
  <Words>1487</Words>
  <Application>Microsoft Office PowerPoint</Application>
  <DocSecurity>0</DocSecurity>
  <PresentationFormat>Экран (16:9)</PresentationFormat>
  <Paragraphs>187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27</vt:i4>
      </vt:variant>
    </vt:vector>
  </HeadingPairs>
  <TitlesOfParts>
    <vt:vector size="38" baseType="lpstr">
      <vt:lpstr>Inter</vt:lpstr>
      <vt:lpstr>Petrona Bold</vt:lpstr>
      <vt:lpstr>Arial</vt:lpstr>
      <vt:lpstr>Farah</vt:lpstr>
      <vt:lpstr>Golos Text SemiBold</vt:lpstr>
      <vt:lpstr>Petrona</vt:lpstr>
      <vt:lpstr>Calibri</vt:lpstr>
      <vt:lpstr>Golos Text</vt:lpstr>
      <vt:lpstr>Goudy Old Style</vt:lpstr>
      <vt:lpstr>Simple Light</vt:lpstr>
      <vt:lpstr>19_Тема Office</vt:lpstr>
      <vt:lpstr>Презентация PowerPoint</vt:lpstr>
      <vt:lpstr>Как родителю подготовиться к подростковому возрасту? </vt:lpstr>
      <vt:lpstr>Границы подросткового возраста</vt:lpstr>
      <vt:lpstr>Рассказываем, что происходит с телом подростка</vt:lpstr>
      <vt:lpstr>Кризис идентичности: метафора для  родителей- конструктор </vt:lpstr>
      <vt:lpstr>Показываем, как это проявляется в поведении </vt:lpstr>
      <vt:lpstr>Смена ведущего типа деятельности </vt:lpstr>
      <vt:lpstr>Презентация PowerPoint</vt:lpstr>
      <vt:lpstr>Фокус на  самого родителя и его переживания </vt:lpstr>
      <vt:lpstr>Презентация PowerPoint</vt:lpstr>
      <vt:lpstr>Презентация PowerPoint</vt:lpstr>
      <vt:lpstr>Как родитель может себе помочь </vt:lpstr>
      <vt:lpstr>Помогаем понять причины: почему подросток закрывается </vt:lpstr>
      <vt:lpstr>Практические рекомендации: как поддержать подростка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техника Я-сообщение</vt:lpstr>
      <vt:lpstr>техника Я-сообщение</vt:lpstr>
      <vt:lpstr>техника Я-сообщение</vt:lpstr>
      <vt:lpstr>техника Я-сообщение</vt:lpstr>
      <vt:lpstr>техника Я-сообщение</vt:lpstr>
    </vt:vector>
  </TitlesOfParts>
  <Manager/>
  <Company/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Matebook</dc:creator>
  <cp:keywords/>
  <dc:description/>
  <cp:lastModifiedBy>Мордасова Анна</cp:lastModifiedBy>
  <cp:revision>12</cp:revision>
  <cp:lastPrinted>2026-03-02T03:22:56Z</cp:lastPrinted>
  <dcterms:modified xsi:type="dcterms:W3CDTF">2026-03-02T03:23:35Z</dcterms:modified>
  <cp:category/>
  <dc:identifier/>
  <cp:contentStatus/>
  <dc:language/>
  <cp:version/>
</cp:coreProperties>
</file>